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8"/>
  </p:notesMasterIdLst>
  <p:sldIdLst>
    <p:sldId id="256" r:id="rId2"/>
    <p:sldId id="267" r:id="rId3"/>
    <p:sldId id="266" r:id="rId4"/>
    <p:sldId id="265" r:id="rId5"/>
    <p:sldId id="278" r:id="rId6"/>
    <p:sldId id="279" r:id="rId7"/>
    <p:sldId id="284" r:id="rId8"/>
    <p:sldId id="280" r:id="rId9"/>
    <p:sldId id="281" r:id="rId10"/>
    <p:sldId id="282" r:id="rId11"/>
    <p:sldId id="283" r:id="rId12"/>
    <p:sldId id="268" r:id="rId13"/>
    <p:sldId id="273" r:id="rId14"/>
    <p:sldId id="285" r:id="rId15"/>
    <p:sldId id="287" r:id="rId16"/>
    <p:sldId id="286" r:id="rId17"/>
    <p:sldId id="288" r:id="rId18"/>
    <p:sldId id="289" r:id="rId19"/>
    <p:sldId id="290" r:id="rId20"/>
    <p:sldId id="291" r:id="rId21"/>
    <p:sldId id="292" r:id="rId22"/>
    <p:sldId id="293" r:id="rId23"/>
    <p:sldId id="294" r:id="rId24"/>
    <p:sldId id="295" r:id="rId25"/>
    <p:sldId id="296" r:id="rId26"/>
    <p:sldId id="297" r:id="rId27"/>
    <p:sldId id="298" r:id="rId28"/>
    <p:sldId id="299" r:id="rId29"/>
    <p:sldId id="300" r:id="rId30"/>
    <p:sldId id="270" r:id="rId31"/>
    <p:sldId id="274" r:id="rId32"/>
    <p:sldId id="301" r:id="rId33"/>
    <p:sldId id="302" r:id="rId34"/>
    <p:sldId id="303" r:id="rId35"/>
    <p:sldId id="304" r:id="rId36"/>
    <p:sldId id="305" r:id="rId37"/>
    <p:sldId id="306" r:id="rId38"/>
    <p:sldId id="269" r:id="rId39"/>
    <p:sldId id="275" r:id="rId40"/>
    <p:sldId id="307" r:id="rId41"/>
    <p:sldId id="308" r:id="rId42"/>
    <p:sldId id="310" r:id="rId43"/>
    <p:sldId id="311" r:id="rId44"/>
    <p:sldId id="309" r:id="rId45"/>
    <p:sldId id="312" r:id="rId46"/>
    <p:sldId id="313" r:id="rId47"/>
    <p:sldId id="314" r:id="rId48"/>
    <p:sldId id="315" r:id="rId49"/>
    <p:sldId id="316" r:id="rId50"/>
    <p:sldId id="317" r:id="rId51"/>
    <p:sldId id="318" r:id="rId52"/>
    <p:sldId id="319" r:id="rId53"/>
    <p:sldId id="320" r:id="rId54"/>
    <p:sldId id="321" r:id="rId55"/>
    <p:sldId id="322" r:id="rId56"/>
    <p:sldId id="323" r:id="rId57"/>
    <p:sldId id="271" r:id="rId58"/>
    <p:sldId id="276" r:id="rId59"/>
    <p:sldId id="324" r:id="rId60"/>
    <p:sldId id="325" r:id="rId61"/>
    <p:sldId id="326" r:id="rId62"/>
    <p:sldId id="327" r:id="rId63"/>
    <p:sldId id="328" r:id="rId64"/>
    <p:sldId id="329" r:id="rId65"/>
    <p:sldId id="330" r:id="rId66"/>
    <p:sldId id="331" r:id="rId67"/>
    <p:sldId id="332" r:id="rId68"/>
    <p:sldId id="333" r:id="rId69"/>
    <p:sldId id="334" r:id="rId70"/>
    <p:sldId id="335" r:id="rId71"/>
    <p:sldId id="272" r:id="rId72"/>
    <p:sldId id="277" r:id="rId73"/>
    <p:sldId id="336" r:id="rId74"/>
    <p:sldId id="337" r:id="rId75"/>
    <p:sldId id="338" r:id="rId76"/>
    <p:sldId id="261" r:id="rId7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07">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239BE5"/>
    <a:srgbClr val="198DD4"/>
    <a:srgbClr val="1890D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2" autoAdjust="0"/>
    <p:restoredTop sz="94682" autoAdjust="0"/>
  </p:normalViewPr>
  <p:slideViewPr>
    <p:cSldViewPr snapToGrid="0" showGuides="1">
      <p:cViewPr varScale="1">
        <p:scale>
          <a:sx n="82" d="100"/>
          <a:sy n="82" d="100"/>
        </p:scale>
        <p:origin x="-691" y="-86"/>
      </p:cViewPr>
      <p:guideLst>
        <p:guide orient="horz" pos="2160"/>
        <p:guide pos="3807"/>
      </p:guideLst>
    </p:cSldViewPr>
  </p:slideViewPr>
  <p:outlineViewPr>
    <p:cViewPr>
      <p:scale>
        <a:sx n="33" d="100"/>
        <a:sy n="33" d="100"/>
      </p:scale>
      <p:origin x="0" y="0"/>
    </p:cViewPr>
  </p:outlineViewPr>
  <p:notesTextViewPr>
    <p:cViewPr>
      <p:scale>
        <a:sx n="3" d="2"/>
        <a:sy n="3" d="2"/>
      </p:scale>
      <p:origin x="0" y="0"/>
    </p:cViewPr>
  </p:notesTextViewPr>
  <p:notesViewPr>
    <p:cSldViewPr snapToGrid="0">
      <p:cViewPr varScale="1">
        <p:scale>
          <a:sx n="65" d="100"/>
          <a:sy n="65" d="100"/>
        </p:scale>
        <p:origin x="3154" y="58"/>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68F3EB-B02D-471F-BC9B-091C5AD7E2A5}" type="datetimeFigureOut">
              <a:rPr lang="zh-CN" altLang="en-US" smtClean="0"/>
              <a:pPr/>
              <a:t>2022/7/26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0F89869-A240-4A7F-9B5F-CDCC84A9AE96}" type="slidenum">
              <a:rPr lang="zh-CN" altLang="en-US" smtClean="0"/>
              <a:pPr/>
              <a:t>‹#›</a:t>
            </a:fld>
            <a:endParaRPr lang="zh-CN" altLang="en-US"/>
          </a:p>
        </p:txBody>
      </p:sp>
    </p:spTree>
    <p:extLst>
      <p:ext uri="{BB962C8B-B14F-4D97-AF65-F5344CB8AC3E}">
        <p14:creationId xmlns:p14="http://schemas.microsoft.com/office/powerpoint/2010/main" xmlns="" val="164966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BEBA8EAE-BF5A-486C-A8C5-ECC9F3942E4B}">
                <a14:imgProps xmlns:a14="http://schemas.microsoft.com/office/drawing/2010/main" xmlns="">
                  <a14:imgLayer r:embed="rId3">
                    <a14:imgEffect>
                      <a14:colorTemperature colorTemp="7200"/>
                    </a14:imgEffect>
                  </a14:imgLayer>
                </a14:imgProps>
              </a:ext>
              <a:ext uri="{28A0092B-C50C-407E-A947-70E740481C1C}">
                <a14:useLocalDpi xmlns:a14="http://schemas.microsoft.com/office/drawing/2010/main" xmlns="" val="0"/>
              </a:ext>
            </a:extLst>
          </a:blip>
          <a:srcRect t="15028" b="5267"/>
          <a:stretch>
            <a:fillRect/>
          </a:stretch>
        </p:blipFill>
        <p:spPr>
          <a:xfrm>
            <a:off x="-42486" y="-12700"/>
            <a:ext cx="12234486" cy="6870700"/>
          </a:xfrm>
          <a:prstGeom prst="rect">
            <a:avLst/>
          </a:prstGeom>
        </p:spPr>
      </p:pic>
      <p:sp>
        <p:nvSpPr>
          <p:cNvPr id="13" name="文本框 12"/>
          <p:cNvSpPr txBox="1"/>
          <p:nvPr userDrawn="1"/>
        </p:nvSpPr>
        <p:spPr>
          <a:xfrm>
            <a:off x="671033" y="1976100"/>
            <a:ext cx="5807405" cy="1446550"/>
          </a:xfrm>
          <a:prstGeom prst="rect">
            <a:avLst/>
          </a:prstGeom>
          <a:noFill/>
        </p:spPr>
        <p:txBody>
          <a:bodyPr wrap="square" rtlCol="0">
            <a:spAutoFit/>
          </a:bodyPr>
          <a:lstStyle/>
          <a:p>
            <a:pPr algn="l"/>
            <a:r>
              <a:rPr lang="zh-CN" altLang="en-US" sz="4400" b="1" dirty="0" smtClean="0">
                <a:solidFill>
                  <a:schemeClr val="bg1"/>
                </a:solidFill>
                <a:effectLst/>
                <a:latin typeface="微软雅黑" panose="020B0503020204020204" pitchFamily="34" charset="-122"/>
                <a:ea typeface="微软雅黑" panose="020B0503020204020204" pitchFamily="34" charset="-122"/>
              </a:rPr>
              <a:t>项目</a:t>
            </a:r>
            <a:r>
              <a:rPr lang="en-US" altLang="zh-CN" sz="4400" b="1" dirty="0" smtClean="0">
                <a:solidFill>
                  <a:schemeClr val="bg1"/>
                </a:solidFill>
                <a:effectLst/>
                <a:latin typeface="微软雅黑" panose="020B0503020204020204" pitchFamily="34" charset="-122"/>
                <a:ea typeface="微软雅黑" panose="020B0503020204020204" pitchFamily="34" charset="-122"/>
              </a:rPr>
              <a:t>5</a:t>
            </a:r>
            <a:endParaRPr lang="en-US" altLang="zh-CN" sz="4400" b="1" dirty="0" smtClean="0">
              <a:solidFill>
                <a:schemeClr val="bg1"/>
              </a:solidFill>
              <a:effectLst/>
              <a:latin typeface="微软雅黑" panose="020B0503020204020204" pitchFamily="34" charset="-122"/>
              <a:ea typeface="微软雅黑" panose="020B0503020204020204" pitchFamily="34" charset="-122"/>
            </a:endParaRPr>
          </a:p>
          <a:p>
            <a:pPr algn="l"/>
            <a:r>
              <a:rPr lang="zh-CN" altLang="en-US" sz="4400" b="1" dirty="0" smtClean="0">
                <a:solidFill>
                  <a:schemeClr val="bg1"/>
                </a:solidFill>
                <a:effectLst/>
                <a:latin typeface="微软雅黑" panose="020B0503020204020204" pitchFamily="34" charset="-122"/>
                <a:ea typeface="微软雅黑" panose="020B0503020204020204" pitchFamily="34" charset="-122"/>
              </a:rPr>
              <a:t>设计实施企业路由网络</a:t>
            </a:r>
            <a:endParaRPr lang="zh-CN" altLang="en-US" sz="4400" b="1" dirty="0">
              <a:solidFill>
                <a:schemeClr val="bg1"/>
              </a:solidFill>
              <a:effectLst/>
              <a:latin typeface="微软雅黑" panose="020B0503020204020204" pitchFamily="34" charset="-122"/>
              <a:ea typeface="微软雅黑" panose="020B0503020204020204" pitchFamily="34" charset="-122"/>
            </a:endParaRPr>
          </a:p>
        </p:txBody>
      </p:sp>
      <p:cxnSp>
        <p:nvCxnSpPr>
          <p:cNvPr id="14" name="直接连接符 13"/>
          <p:cNvCxnSpPr/>
          <p:nvPr userDrawn="1"/>
        </p:nvCxnSpPr>
        <p:spPr>
          <a:xfrm>
            <a:off x="671033" y="3398182"/>
            <a:ext cx="1575375" cy="0"/>
          </a:xfrm>
          <a:prstGeom prst="line">
            <a:avLst/>
          </a:prstGeom>
          <a:noFill/>
          <a:ln w="6350" cap="flat" cmpd="sng" algn="ctr">
            <a:solidFill>
              <a:schemeClr val="bg1"/>
            </a:solidFill>
            <a:prstDash val="solid"/>
            <a:miter lim="800000"/>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EFC6E09-CF93-424F-9D8E-34DAA948F968}" type="datetimeFigureOut">
              <a:rPr lang="zh-CN" altLang="en-US" smtClean="0"/>
              <a:pPr/>
              <a:t>2022/7/26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1F8CEF4-CAD6-4B2A-9A58-D03AEC89E548}"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EFC6E09-CF93-424F-9D8E-34DAA948F968}" type="datetimeFigureOut">
              <a:rPr lang="zh-CN" altLang="en-US" smtClean="0"/>
              <a:pPr/>
              <a:t>2022/7/26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1F8CEF4-CAD6-4B2A-9A58-D03AEC89E548}"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EFC6E09-CF93-424F-9D8E-34DAA948F968}" type="datetimeFigureOut">
              <a:rPr lang="zh-CN" altLang="en-US" smtClean="0"/>
              <a:pPr/>
              <a:t>2022/7/26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1F8CEF4-CAD6-4B2A-9A58-D03AEC89E548}"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EFC6E09-CF93-424F-9D8E-34DAA948F968}" type="datetimeFigureOut">
              <a:rPr lang="zh-CN" altLang="en-US" smtClean="0"/>
              <a:pPr/>
              <a:t>2022/7/26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1F8CEF4-CAD6-4B2A-9A58-D03AEC89E548}"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7" name="Freeform 5"/>
          <p:cNvSpPr/>
          <p:nvPr userDrawn="1"/>
        </p:nvSpPr>
        <p:spPr bwMode="auto">
          <a:xfrm>
            <a:off x="2481483" y="1827610"/>
            <a:ext cx="9708341"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chemeClr val="tx2"/>
          </a:solidFill>
          <a:ln>
            <a:noFill/>
          </a:ln>
        </p:spPr>
        <p:txBody>
          <a:bodyPr lIns="68562" tIns="34281" rIns="68562" bIns="34281"/>
          <a:lstStyle/>
          <a:p>
            <a:endParaRPr lang="zh-CN" altLang="en-US" sz="1800">
              <a:solidFill>
                <a:srgbClr val="000000"/>
              </a:solidFill>
              <a:latin typeface="Arial" panose="020B0604020202020204"/>
              <a:ea typeface="微软雅黑" panose="020B0503020204020204" pitchFamily="34" charset="-122"/>
            </a:endParaRPr>
          </a:p>
        </p:txBody>
      </p:sp>
      <p:sp>
        <p:nvSpPr>
          <p:cNvPr id="8" name="Freeform 6"/>
          <p:cNvSpPr/>
          <p:nvPr userDrawn="1"/>
        </p:nvSpPr>
        <p:spPr bwMode="auto">
          <a:xfrm>
            <a:off x="0" y="3837385"/>
            <a:ext cx="62224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chemeClr val="tx2"/>
          </a:solidFill>
          <a:ln>
            <a:noFill/>
          </a:ln>
        </p:spPr>
        <p:txBody>
          <a:bodyPr lIns="68562" tIns="34281" rIns="68562" bIns="34281"/>
          <a:lstStyle/>
          <a:p>
            <a:endParaRPr lang="zh-CN" altLang="en-US" sz="1800">
              <a:solidFill>
                <a:srgbClr val="000000"/>
              </a:solidFill>
              <a:latin typeface="Arial" panose="020B0604020202020204"/>
              <a:ea typeface="微软雅黑" panose="020B0503020204020204" pitchFamily="34" charset="-122"/>
            </a:endParaRPr>
          </a:p>
        </p:txBody>
      </p:sp>
      <p:sp>
        <p:nvSpPr>
          <p:cNvPr id="9" name="Freeform 7"/>
          <p:cNvSpPr/>
          <p:nvPr userDrawn="1"/>
        </p:nvSpPr>
        <p:spPr bwMode="auto">
          <a:xfrm>
            <a:off x="0" y="2320530"/>
            <a:ext cx="10172700"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239BE5"/>
          </a:solidFill>
          <a:ln>
            <a:noFill/>
          </a:ln>
        </p:spPr>
        <p:txBody>
          <a:bodyPr lIns="68562" tIns="34281" rIns="68562" bIns="34281"/>
          <a:lstStyle/>
          <a:p>
            <a:endParaRPr lang="zh-CN" altLang="en-US" sz="1800">
              <a:solidFill>
                <a:srgbClr val="000000"/>
              </a:solidFill>
              <a:latin typeface="Arial" panose="020B0604020202020204"/>
              <a:ea typeface="微软雅黑" panose="020B0503020204020204" pitchFamily="34" charset="-122"/>
            </a:endParaRPr>
          </a:p>
        </p:txBody>
      </p:sp>
      <p:sp>
        <p:nvSpPr>
          <p:cNvPr id="10" name="Freeform 8"/>
          <p:cNvSpPr/>
          <p:nvPr userDrawn="1"/>
        </p:nvSpPr>
        <p:spPr bwMode="auto">
          <a:xfrm>
            <a:off x="10782583" y="2212182"/>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198DD4"/>
          </a:solidFill>
          <a:ln>
            <a:noFill/>
          </a:ln>
        </p:spPr>
        <p:txBody>
          <a:bodyPr lIns="68562" tIns="34281" rIns="68562" bIns="34281"/>
          <a:lstStyle/>
          <a:p>
            <a:endParaRPr lang="zh-CN" altLang="en-US" sz="1800">
              <a:solidFill>
                <a:srgbClr val="000000"/>
              </a:solidFill>
              <a:latin typeface="Arial" panose="020B0604020202020204"/>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par>
                                <p:cTn id="11" presetID="2" presetClass="entr" presetSubtype="8" fill="hold" grpId="0" nodeType="withEffect">
                                  <p:stCondLst>
                                    <p:cond delay="25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31"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300" fill="hold"/>
                                        <p:tgtEl>
                                          <p:spTgt spid="10"/>
                                        </p:tgtEl>
                                        <p:attrNameLst>
                                          <p:attrName>ppt_w</p:attrName>
                                        </p:attrNameLst>
                                      </p:cBhvr>
                                      <p:tavLst>
                                        <p:tav tm="0">
                                          <p:val>
                                            <p:fltVal val="0"/>
                                          </p:val>
                                        </p:tav>
                                        <p:tav tm="100000">
                                          <p:val>
                                            <p:strVal val="#ppt_w"/>
                                          </p:val>
                                        </p:tav>
                                      </p:tavLst>
                                    </p:anim>
                                    <p:anim calcmode="lin" valueType="num">
                                      <p:cBhvr>
                                        <p:cTn id="19" dur="300" fill="hold"/>
                                        <p:tgtEl>
                                          <p:spTgt spid="10"/>
                                        </p:tgtEl>
                                        <p:attrNameLst>
                                          <p:attrName>ppt_h</p:attrName>
                                        </p:attrNameLst>
                                      </p:cBhvr>
                                      <p:tavLst>
                                        <p:tav tm="0">
                                          <p:val>
                                            <p:fltVal val="0"/>
                                          </p:val>
                                        </p:tav>
                                        <p:tav tm="100000">
                                          <p:val>
                                            <p:strVal val="#ppt_h"/>
                                          </p:val>
                                        </p:tav>
                                      </p:tavLst>
                                    </p:anim>
                                    <p:anim calcmode="lin" valueType="num">
                                      <p:cBhvr>
                                        <p:cTn id="20" dur="300" fill="hold"/>
                                        <p:tgtEl>
                                          <p:spTgt spid="10"/>
                                        </p:tgtEl>
                                        <p:attrNameLst>
                                          <p:attrName>style.rotation</p:attrName>
                                        </p:attrNameLst>
                                      </p:cBhvr>
                                      <p:tavLst>
                                        <p:tav tm="0">
                                          <p:val>
                                            <p:fltVal val="90"/>
                                          </p:val>
                                        </p:tav>
                                        <p:tav tm="100000">
                                          <p:val>
                                            <p:fltVal val="0"/>
                                          </p:val>
                                        </p:tav>
                                      </p:tavLst>
                                    </p:anim>
                                    <p:animEffect transition="in" filter="fade">
                                      <p:cBhvr>
                                        <p:cTn id="21" dur="3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4505325" cy="434162"/>
          </a:xfrm>
          <a:prstGeom prst="rect">
            <a:avLst/>
          </a:prstGeom>
        </p:spPr>
        <p:txBody>
          <a:bodyPr/>
          <a:lstStyle>
            <a:lvl1pPr>
              <a:defRPr sz="2800" b="1">
                <a:solidFill>
                  <a:schemeClr val="accent2"/>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DEFC6E09-CF93-424F-9D8E-34DAA948F968}" type="datetimeFigureOut">
              <a:rPr lang="zh-CN" altLang="en-US" smtClean="0"/>
              <a:pPr/>
              <a:t>2022/7/26</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31F8CEF4-CAD6-4B2A-9A58-D03AEC89E548}" type="slidenum">
              <a:rPr lang="zh-CN" altLang="en-US" smtClean="0"/>
              <a:pPr/>
              <a:t>‹#›</a:t>
            </a:fld>
            <a:endParaRPr lang="zh-CN" altLang="en-US"/>
          </a:p>
        </p:txBody>
      </p:sp>
      <p:sp>
        <p:nvSpPr>
          <p:cNvPr id="6" name="矩形 5"/>
          <p:cNvSpPr/>
          <p:nvPr userDrawn="1"/>
        </p:nvSpPr>
        <p:spPr>
          <a:xfrm>
            <a:off x="299263" y="365125"/>
            <a:ext cx="350342" cy="35034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440144" y="487045"/>
            <a:ext cx="312242" cy="31224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2"/>
          <p:cNvSpPr>
            <a:spLocks noGrp="1"/>
          </p:cNvSpPr>
          <p:nvPr>
            <p:ph idx="1" hasCustomPrompt="1"/>
          </p:nvPr>
        </p:nvSpPr>
        <p:spPr>
          <a:xfrm>
            <a:off x="495300" y="1048384"/>
            <a:ext cx="11060430" cy="5180965"/>
          </a:xfrm>
          <a:prstGeom prst="rect">
            <a:avLst/>
          </a:prstGeom>
        </p:spPr>
        <p:txBody>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结尾">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BEBA8EAE-BF5A-486C-A8C5-ECC9F3942E4B}">
                <a14:imgProps xmlns:a14="http://schemas.microsoft.com/office/drawing/2010/main" xmlns="">
                  <a14:imgLayer r:embed="rId3">
                    <a14:imgEffect>
                      <a14:colorTemperature colorTemp="7200"/>
                    </a14:imgEffect>
                  </a14:imgLayer>
                </a14:imgProps>
              </a:ext>
              <a:ext uri="{28A0092B-C50C-407E-A947-70E740481C1C}">
                <a14:useLocalDpi xmlns:a14="http://schemas.microsoft.com/office/drawing/2010/main" xmlns="" val="0"/>
              </a:ext>
            </a:extLst>
          </a:blip>
          <a:srcRect t="15028" b="5267"/>
          <a:stretch>
            <a:fillRect/>
          </a:stretch>
        </p:blipFill>
        <p:spPr>
          <a:xfrm>
            <a:off x="-42486" y="-12700"/>
            <a:ext cx="12234486" cy="6870700"/>
          </a:xfrm>
          <a:prstGeom prst="rect">
            <a:avLst/>
          </a:prstGeom>
        </p:spPr>
      </p:pic>
      <p:sp>
        <p:nvSpPr>
          <p:cNvPr id="13" name="文本框 12"/>
          <p:cNvSpPr txBox="1"/>
          <p:nvPr userDrawn="1"/>
        </p:nvSpPr>
        <p:spPr>
          <a:xfrm>
            <a:off x="700634" y="2711392"/>
            <a:ext cx="3947566" cy="1107996"/>
          </a:xfrm>
          <a:prstGeom prst="rect">
            <a:avLst/>
          </a:prstGeom>
          <a:noFill/>
        </p:spPr>
        <p:txBody>
          <a:bodyPr wrap="square" rtlCol="0">
            <a:spAutoFit/>
          </a:bodyPr>
          <a:lstStyle/>
          <a:p>
            <a:pPr algn="dist"/>
            <a:r>
              <a:rPr lang="zh-CN" altLang="en-US" sz="6600" b="1" dirty="0">
                <a:solidFill>
                  <a:schemeClr val="bg1"/>
                </a:solidFill>
                <a:effectLst/>
                <a:latin typeface="微软雅黑" panose="020B0503020204020204" pitchFamily="34" charset="-122"/>
                <a:ea typeface="微软雅黑" panose="020B0503020204020204" pitchFamily="34" charset="-122"/>
              </a:rPr>
              <a:t>谢谢大家</a:t>
            </a:r>
          </a:p>
        </p:txBody>
      </p:sp>
      <p:cxnSp>
        <p:nvCxnSpPr>
          <p:cNvPr id="14" name="直接连接符 13"/>
          <p:cNvCxnSpPr/>
          <p:nvPr userDrawn="1"/>
        </p:nvCxnSpPr>
        <p:spPr>
          <a:xfrm>
            <a:off x="736486" y="4093507"/>
            <a:ext cx="3911714" cy="0"/>
          </a:xfrm>
          <a:prstGeom prst="line">
            <a:avLst/>
          </a:prstGeom>
          <a:noFill/>
          <a:ln w="6350" cap="flat" cmpd="sng" algn="ctr">
            <a:solidFill>
              <a:schemeClr val="bg1"/>
            </a:solidFill>
            <a:prstDash val="solid"/>
            <a:miter lim="800000"/>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EFC6E09-CF93-424F-9D8E-34DAA948F968}" type="datetimeFigureOut">
              <a:rPr lang="zh-CN" altLang="en-US" smtClean="0"/>
              <a:pPr/>
              <a:t>2022/7/26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1F8CEF4-CAD6-4B2A-9A58-D03AEC89E548}"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DEFC6E09-CF93-424F-9D8E-34DAA948F968}" type="datetimeFigureOut">
              <a:rPr lang="zh-CN" altLang="en-US" smtClean="0"/>
              <a:pPr/>
              <a:t>2022/7/26</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31F8CEF4-CAD6-4B2A-9A58-D03AEC89E548}"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DEFC6E09-CF93-424F-9D8E-34DAA948F968}" type="datetimeFigureOut">
              <a:rPr lang="zh-CN" altLang="en-US" smtClean="0"/>
              <a:pPr/>
              <a:t>2022/7/26</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31F8CEF4-CAD6-4B2A-9A58-D03AEC89E548}"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EFC6E09-CF93-424F-9D8E-34DAA948F968}" type="datetimeFigureOut">
              <a:rPr lang="zh-CN" altLang="en-US" smtClean="0"/>
              <a:pPr/>
              <a:t>2022/7/26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1F8CEF4-CAD6-4B2A-9A58-D03AEC89E548}"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表格 3"/>
          <p:cNvGraphicFramePr>
            <a:graphicFrameLocks noGrp="1"/>
          </p:cNvGraphicFramePr>
          <p:nvPr/>
        </p:nvGraphicFramePr>
        <p:xfrm>
          <a:off x="1930400" y="1257299"/>
          <a:ext cx="8178800" cy="5435600"/>
        </p:xfrm>
        <a:graphic>
          <a:graphicData uri="http://schemas.openxmlformats.org/drawingml/2006/table">
            <a:tbl>
              <a:tblPr/>
              <a:tblGrid>
                <a:gridCol w="4155550"/>
                <a:gridCol w="4023250"/>
              </a:tblGrid>
              <a:tr h="637736">
                <a:tc>
                  <a:txBody>
                    <a:bodyPr/>
                    <a:lstStyle/>
                    <a:p>
                      <a:pPr indent="266700">
                        <a:spcAft>
                          <a:spcPts val="0"/>
                        </a:spcAft>
                      </a:pPr>
                      <a:r>
                        <a:rPr lang="zh-CN" sz="2400" b="1" kern="100" dirty="0">
                          <a:latin typeface="Times New Roman"/>
                          <a:ea typeface="宋体"/>
                          <a:cs typeface="Times New Roman"/>
                        </a:rPr>
                        <a:t>路由类型</a:t>
                      </a:r>
                    </a:p>
                  </a:txBody>
                  <a:tcPr marL="68580" marR="6858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zh-CN" sz="2400" b="1" kern="100">
                          <a:latin typeface="Times New Roman"/>
                          <a:ea typeface="宋体"/>
                          <a:cs typeface="Times New Roman"/>
                        </a:rPr>
                        <a:t>优先级的默认值</a:t>
                      </a:r>
                    </a:p>
                  </a:txBody>
                  <a:tcPr marL="68580" marR="6858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3096">
                <a:tc>
                  <a:txBody>
                    <a:bodyPr/>
                    <a:lstStyle/>
                    <a:p>
                      <a:pPr indent="266700">
                        <a:spcAft>
                          <a:spcPts val="0"/>
                        </a:spcAft>
                      </a:pPr>
                      <a:r>
                        <a:rPr lang="zh-CN" sz="2400" b="1" kern="100" dirty="0">
                          <a:latin typeface="Times New Roman"/>
                          <a:ea typeface="宋体"/>
                          <a:cs typeface="Times New Roman"/>
                        </a:rPr>
                        <a:t>直连路由</a:t>
                      </a:r>
                    </a:p>
                  </a:txBody>
                  <a:tcPr marL="68580" marR="6858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2400" b="1" kern="100">
                          <a:latin typeface="Times New Roman"/>
                          <a:ea typeface="宋体"/>
                          <a:cs typeface="Times New Roman"/>
                        </a:rPr>
                        <a:t>0</a:t>
                      </a:r>
                      <a:endParaRPr lang="zh-CN" sz="2400" b="1" kern="100">
                        <a:latin typeface="Times New Roman"/>
                        <a:ea typeface="宋体"/>
                        <a:cs typeface="Times New Roman"/>
                      </a:endParaRPr>
                    </a:p>
                  </a:txBody>
                  <a:tcPr marL="68580" marR="6858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3096">
                <a:tc>
                  <a:txBody>
                    <a:bodyPr/>
                    <a:lstStyle/>
                    <a:p>
                      <a:pPr indent="266700">
                        <a:spcAft>
                          <a:spcPts val="0"/>
                        </a:spcAft>
                      </a:pPr>
                      <a:r>
                        <a:rPr lang="en-US" sz="2400" b="1" kern="100" dirty="0">
                          <a:latin typeface="Times New Roman"/>
                          <a:ea typeface="宋体"/>
                          <a:cs typeface="Times New Roman"/>
                        </a:rPr>
                        <a:t>OSPF</a:t>
                      </a:r>
                      <a:r>
                        <a:rPr lang="zh-CN" sz="2400" b="1" kern="100" dirty="0">
                          <a:latin typeface="Times New Roman"/>
                          <a:ea typeface="宋体"/>
                          <a:cs typeface="Times New Roman"/>
                        </a:rPr>
                        <a:t>内部路由</a:t>
                      </a:r>
                    </a:p>
                  </a:txBody>
                  <a:tcPr marL="68580" marR="6858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2400" b="1" kern="100">
                          <a:latin typeface="Times New Roman"/>
                          <a:ea typeface="宋体"/>
                          <a:cs typeface="Times New Roman"/>
                        </a:rPr>
                        <a:t>10</a:t>
                      </a:r>
                      <a:endParaRPr lang="zh-CN" sz="2400" b="1" kern="100">
                        <a:latin typeface="Times New Roman"/>
                        <a:ea typeface="宋体"/>
                        <a:cs typeface="Times New Roman"/>
                      </a:endParaRPr>
                    </a:p>
                  </a:txBody>
                  <a:tcPr marL="68580" marR="6858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3096">
                <a:tc>
                  <a:txBody>
                    <a:bodyPr/>
                    <a:lstStyle/>
                    <a:p>
                      <a:pPr indent="266700">
                        <a:spcAft>
                          <a:spcPts val="0"/>
                        </a:spcAft>
                      </a:pPr>
                      <a:r>
                        <a:rPr lang="en-US" sz="2400" b="1" kern="100" dirty="0">
                          <a:latin typeface="Times New Roman"/>
                          <a:ea typeface="宋体"/>
                          <a:cs typeface="Times New Roman"/>
                        </a:rPr>
                        <a:t>IS-IS</a:t>
                      </a:r>
                      <a:r>
                        <a:rPr lang="zh-CN" sz="2400" b="1" kern="100" dirty="0">
                          <a:latin typeface="Times New Roman"/>
                          <a:ea typeface="宋体"/>
                          <a:cs typeface="Times New Roman"/>
                        </a:rPr>
                        <a:t>路由</a:t>
                      </a:r>
                    </a:p>
                  </a:txBody>
                  <a:tcPr marL="68580" marR="6858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2400" b="1" kern="100">
                          <a:latin typeface="Times New Roman"/>
                          <a:ea typeface="宋体"/>
                          <a:cs typeface="Times New Roman"/>
                        </a:rPr>
                        <a:t>15</a:t>
                      </a:r>
                      <a:endParaRPr lang="zh-CN" sz="2400" b="1" kern="100">
                        <a:latin typeface="Times New Roman"/>
                        <a:ea typeface="宋体"/>
                        <a:cs typeface="Times New Roman"/>
                      </a:endParaRPr>
                    </a:p>
                  </a:txBody>
                  <a:tcPr marL="68580" marR="6858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3096">
                <a:tc>
                  <a:txBody>
                    <a:bodyPr/>
                    <a:lstStyle/>
                    <a:p>
                      <a:pPr indent="266700">
                        <a:spcAft>
                          <a:spcPts val="0"/>
                        </a:spcAft>
                      </a:pPr>
                      <a:r>
                        <a:rPr lang="zh-CN" sz="2400" b="1" kern="100" dirty="0">
                          <a:latin typeface="Times New Roman"/>
                          <a:ea typeface="宋体"/>
                          <a:cs typeface="Times New Roman"/>
                        </a:rPr>
                        <a:t>静态路由</a:t>
                      </a:r>
                    </a:p>
                  </a:txBody>
                  <a:tcPr marL="68580" marR="6858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2400" b="1" kern="100">
                          <a:latin typeface="Times New Roman"/>
                          <a:ea typeface="宋体"/>
                          <a:cs typeface="Times New Roman"/>
                        </a:rPr>
                        <a:t>60</a:t>
                      </a:r>
                      <a:endParaRPr lang="zh-CN" sz="2400" b="1" kern="100">
                        <a:latin typeface="Times New Roman"/>
                        <a:ea typeface="宋体"/>
                        <a:cs typeface="Times New Roman"/>
                      </a:endParaRPr>
                    </a:p>
                  </a:txBody>
                  <a:tcPr marL="68580" marR="6858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3096">
                <a:tc>
                  <a:txBody>
                    <a:bodyPr/>
                    <a:lstStyle/>
                    <a:p>
                      <a:pPr indent="266700">
                        <a:spcAft>
                          <a:spcPts val="0"/>
                        </a:spcAft>
                      </a:pPr>
                      <a:r>
                        <a:rPr lang="en-US" sz="2400" b="1" kern="100" dirty="0">
                          <a:latin typeface="Times New Roman"/>
                          <a:ea typeface="宋体"/>
                          <a:cs typeface="Times New Roman"/>
                        </a:rPr>
                        <a:t>RIP</a:t>
                      </a:r>
                      <a:r>
                        <a:rPr lang="zh-CN" sz="2400" b="1" kern="100" dirty="0">
                          <a:latin typeface="Times New Roman"/>
                          <a:ea typeface="宋体"/>
                          <a:cs typeface="Times New Roman"/>
                        </a:rPr>
                        <a:t>路由</a:t>
                      </a:r>
                    </a:p>
                  </a:txBody>
                  <a:tcPr marL="68580" marR="6858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2400" b="1" kern="100">
                          <a:latin typeface="Times New Roman"/>
                          <a:ea typeface="宋体"/>
                          <a:cs typeface="Times New Roman"/>
                        </a:rPr>
                        <a:t>100</a:t>
                      </a:r>
                      <a:endParaRPr lang="zh-CN" sz="2400" b="1" kern="100">
                        <a:latin typeface="Times New Roman"/>
                        <a:ea typeface="宋体"/>
                        <a:cs typeface="Times New Roman"/>
                      </a:endParaRPr>
                    </a:p>
                  </a:txBody>
                  <a:tcPr marL="68580" marR="6858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3096">
                <a:tc>
                  <a:txBody>
                    <a:bodyPr/>
                    <a:lstStyle/>
                    <a:p>
                      <a:pPr indent="266700">
                        <a:spcAft>
                          <a:spcPts val="0"/>
                        </a:spcAft>
                      </a:pPr>
                      <a:r>
                        <a:rPr lang="en-US" sz="2400" b="1" kern="100">
                          <a:latin typeface="Times New Roman"/>
                          <a:ea typeface="宋体"/>
                          <a:cs typeface="Times New Roman"/>
                        </a:rPr>
                        <a:t>OSPF ASE</a:t>
                      </a:r>
                      <a:r>
                        <a:rPr lang="zh-CN" sz="2400" b="1" kern="100">
                          <a:latin typeface="Times New Roman"/>
                          <a:ea typeface="宋体"/>
                          <a:cs typeface="Times New Roman"/>
                        </a:rPr>
                        <a:t>路由</a:t>
                      </a:r>
                    </a:p>
                  </a:txBody>
                  <a:tcPr marL="68580" marR="6858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2400" b="1" kern="100" dirty="0">
                          <a:latin typeface="Times New Roman"/>
                          <a:ea typeface="宋体"/>
                          <a:cs typeface="Times New Roman"/>
                        </a:rPr>
                        <a:t>150</a:t>
                      </a:r>
                      <a:endParaRPr lang="zh-CN" sz="2400" b="1" kern="100" dirty="0">
                        <a:latin typeface="Times New Roman"/>
                        <a:ea typeface="宋体"/>
                        <a:cs typeface="Times New Roman"/>
                      </a:endParaRPr>
                    </a:p>
                  </a:txBody>
                  <a:tcPr marL="68580" marR="6858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3096">
                <a:tc>
                  <a:txBody>
                    <a:bodyPr/>
                    <a:lstStyle/>
                    <a:p>
                      <a:pPr indent="266700">
                        <a:spcAft>
                          <a:spcPts val="0"/>
                        </a:spcAft>
                      </a:pPr>
                      <a:r>
                        <a:rPr lang="en-US" sz="2400" b="1" kern="100">
                          <a:latin typeface="Times New Roman"/>
                          <a:ea typeface="宋体"/>
                          <a:cs typeface="Times New Roman"/>
                        </a:rPr>
                        <a:t>OSPF NSSA</a:t>
                      </a:r>
                      <a:r>
                        <a:rPr lang="zh-CN" sz="2400" b="1" kern="100">
                          <a:latin typeface="Times New Roman"/>
                          <a:ea typeface="宋体"/>
                          <a:cs typeface="Times New Roman"/>
                        </a:rPr>
                        <a:t>路由</a:t>
                      </a:r>
                    </a:p>
                  </a:txBody>
                  <a:tcPr marL="68580" marR="6858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2400" b="1" kern="100" dirty="0">
                          <a:latin typeface="Times New Roman"/>
                          <a:ea typeface="宋体"/>
                          <a:cs typeface="Times New Roman"/>
                        </a:rPr>
                        <a:t>150</a:t>
                      </a:r>
                      <a:endParaRPr lang="zh-CN" sz="2400" b="1" kern="100" dirty="0">
                        <a:latin typeface="Times New Roman"/>
                        <a:ea typeface="宋体"/>
                        <a:cs typeface="Times New Roman"/>
                      </a:endParaRPr>
                    </a:p>
                  </a:txBody>
                  <a:tcPr marL="68580" marR="6858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3096">
                <a:tc>
                  <a:txBody>
                    <a:bodyPr/>
                    <a:lstStyle/>
                    <a:p>
                      <a:pPr indent="266700">
                        <a:spcAft>
                          <a:spcPts val="0"/>
                        </a:spcAft>
                      </a:pPr>
                      <a:r>
                        <a:rPr lang="en-US" sz="2400" b="1" kern="100">
                          <a:latin typeface="Times New Roman"/>
                          <a:ea typeface="宋体"/>
                          <a:cs typeface="Times New Roman"/>
                        </a:rPr>
                        <a:t>IBGP</a:t>
                      </a:r>
                      <a:r>
                        <a:rPr lang="zh-CN" sz="2400" b="1" kern="100">
                          <a:latin typeface="Times New Roman"/>
                          <a:ea typeface="宋体"/>
                          <a:cs typeface="Times New Roman"/>
                        </a:rPr>
                        <a:t>路由</a:t>
                      </a:r>
                    </a:p>
                  </a:txBody>
                  <a:tcPr marL="68580" marR="6858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2400" b="1" kern="100" dirty="0">
                          <a:latin typeface="Times New Roman"/>
                          <a:ea typeface="宋体"/>
                          <a:cs typeface="Times New Roman"/>
                        </a:rPr>
                        <a:t>255</a:t>
                      </a:r>
                      <a:endParaRPr lang="zh-CN" sz="2400" b="1" kern="100" dirty="0">
                        <a:latin typeface="Times New Roman"/>
                        <a:ea typeface="宋体"/>
                        <a:cs typeface="Times New Roman"/>
                      </a:endParaRPr>
                    </a:p>
                  </a:txBody>
                  <a:tcPr marL="68580" marR="6858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3096">
                <a:tc>
                  <a:txBody>
                    <a:bodyPr/>
                    <a:lstStyle/>
                    <a:p>
                      <a:pPr indent="266700">
                        <a:spcAft>
                          <a:spcPts val="0"/>
                        </a:spcAft>
                      </a:pPr>
                      <a:r>
                        <a:rPr lang="en-US" sz="2400" b="1" kern="100">
                          <a:latin typeface="Times New Roman"/>
                          <a:ea typeface="宋体"/>
                          <a:cs typeface="Times New Roman"/>
                        </a:rPr>
                        <a:t>EBGP</a:t>
                      </a:r>
                      <a:r>
                        <a:rPr lang="zh-CN" sz="2400" b="1" kern="100">
                          <a:latin typeface="Times New Roman"/>
                          <a:ea typeface="宋体"/>
                          <a:cs typeface="Times New Roman"/>
                        </a:rPr>
                        <a:t>路由</a:t>
                      </a:r>
                    </a:p>
                  </a:txBody>
                  <a:tcPr marL="68580" marR="6858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2400" b="1" kern="100" dirty="0">
                          <a:latin typeface="Times New Roman"/>
                          <a:ea typeface="宋体"/>
                          <a:cs typeface="Times New Roman"/>
                        </a:rPr>
                        <a:t>255</a:t>
                      </a:r>
                      <a:endParaRPr lang="zh-CN" sz="2400" b="1" kern="100" dirty="0">
                        <a:latin typeface="Times New Roman"/>
                        <a:ea typeface="宋体"/>
                        <a:cs typeface="Times New Roman"/>
                      </a:endParaRPr>
                    </a:p>
                  </a:txBody>
                  <a:tcPr marL="68580" marR="6858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5.1.5 </a:t>
            </a:r>
            <a:r>
              <a:rPr lang="zh-CN" altLang="en-US" dirty="0" smtClean="0"/>
              <a:t>路由的开销</a:t>
            </a:r>
            <a:endParaRPr lang="zh-CN" altLang="en-US" dirty="0"/>
          </a:p>
        </p:txBody>
      </p:sp>
      <p:sp>
        <p:nvSpPr>
          <p:cNvPr id="3" name="内容占位符 2"/>
          <p:cNvSpPr>
            <a:spLocks noGrp="1"/>
          </p:cNvSpPr>
          <p:nvPr>
            <p:ph idx="1"/>
          </p:nvPr>
        </p:nvSpPr>
        <p:spPr/>
        <p:txBody>
          <a:bodyPr/>
          <a:lstStyle/>
          <a:p>
            <a:r>
              <a:rPr lang="zh-CN" altLang="en-US" dirty="0" smtClean="0"/>
              <a:t>路由的开销标识到达这条路由目的地址的代价，也成为路由的度量值。各路由协议定义开销的方法不同，一般情况下主要考虑如下因素：跳数、链路带宽、链路延迟、链路的使用率、链路的可信度等。</a:t>
            </a:r>
          </a:p>
          <a:p>
            <a:r>
              <a:rPr lang="zh-CN" altLang="en-US" dirty="0" smtClean="0"/>
              <a:t>同一种路由协议发现有多条路由可以到达同一目的地</a:t>
            </a:r>
            <a:r>
              <a:rPr lang="en-US" dirty="0" smtClean="0"/>
              <a:t>/</a:t>
            </a:r>
            <a:r>
              <a:rPr lang="zh-CN" altLang="en-US" dirty="0" smtClean="0"/>
              <a:t>掩码时，将优选开销最小的路由，即只把开销最小的路由加入进本协议的路由表中。不同的路由协议对于开销的具体定义是不同的，例如，</a:t>
            </a:r>
            <a:r>
              <a:rPr lang="en-US" dirty="0" smtClean="0"/>
              <a:t>RIP</a:t>
            </a:r>
            <a:r>
              <a:rPr lang="zh-CN" altLang="en-US" dirty="0" smtClean="0"/>
              <a:t>只能以“跳数（</a:t>
            </a:r>
            <a:r>
              <a:rPr lang="en-US" dirty="0" smtClean="0"/>
              <a:t>Hop Count</a:t>
            </a:r>
            <a:r>
              <a:rPr lang="zh-CN" altLang="en-US" dirty="0" smtClean="0"/>
              <a:t>）”作为开销，</a:t>
            </a:r>
            <a:r>
              <a:rPr lang="en-US" dirty="0" smtClean="0"/>
              <a:t>OSPF</a:t>
            </a:r>
            <a:r>
              <a:rPr lang="zh-CN" altLang="en-US" dirty="0" smtClean="0"/>
              <a:t>主要考虑链路带宽作为开销，带宽越大，开销越小。</a:t>
            </a:r>
          </a:p>
          <a:p>
            <a:r>
              <a:rPr lang="zh-CN" altLang="en-US" dirty="0" smtClean="0"/>
              <a:t>路由开销只在同一路由协议内比较才有意义，不同的路由协议之间的路由开销没有可比性，也不存在换算的关系。</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75657" y="2696547"/>
            <a:ext cx="6447453" cy="707886"/>
          </a:xfrm>
          <a:prstGeom prst="rect">
            <a:avLst/>
          </a:prstGeom>
          <a:noFill/>
        </p:spPr>
        <p:txBody>
          <a:bodyPr wrap="square" rtlCol="0">
            <a:spAutoFit/>
          </a:bodyPr>
          <a:lstStyle/>
          <a:p>
            <a:r>
              <a:rPr lang="en-US" altLang="zh-CN" sz="4000" b="1" dirty="0" smtClean="0">
                <a:solidFill>
                  <a:schemeClr val="bg1"/>
                </a:solidFill>
              </a:rPr>
              <a:t>5.2 </a:t>
            </a:r>
            <a:r>
              <a:rPr lang="zh-CN" altLang="en-US" sz="4000" b="1" dirty="0" smtClean="0">
                <a:solidFill>
                  <a:schemeClr val="bg1"/>
                </a:solidFill>
              </a:rPr>
              <a:t>静态路由与默认路由</a:t>
            </a:r>
            <a:endParaRPr lang="zh-CN" altLang="en-US" sz="4000" b="1" dirty="0">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5.2.1 </a:t>
            </a:r>
            <a:r>
              <a:rPr lang="zh-CN" altLang="en-US" dirty="0" smtClean="0"/>
              <a:t>静态路由的概述</a:t>
            </a:r>
            <a:r>
              <a:rPr lang="en-US" altLang="zh-CN" dirty="0" smtClean="0"/>
              <a:t> </a:t>
            </a:r>
            <a:endParaRPr lang="zh-CN" altLang="en-US" dirty="0"/>
          </a:p>
        </p:txBody>
      </p:sp>
      <p:sp>
        <p:nvSpPr>
          <p:cNvPr id="3" name="文本占位符 2">
            <a:extLst>
              <a:ext uri="{FF2B5EF4-FFF2-40B4-BE49-F238E27FC236}">
                <a16:creationId xmlns="" xmlns:a16="http://schemas.microsoft.com/office/drawing/2014/main" id="{DE380BCF-1098-4A4D-A9DC-168EC77968BC}"/>
              </a:ext>
            </a:extLst>
          </p:cNvPr>
          <p:cNvSpPr txBox="1">
            <a:spLocks/>
          </p:cNvSpPr>
          <p:nvPr/>
        </p:nvSpPr>
        <p:spPr>
          <a:xfrm>
            <a:off x="444603" y="1247556"/>
            <a:ext cx="11307600" cy="4680000"/>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静态路由概述</a:t>
            </a:r>
            <a:endParaRPr kumimoji="0" lang="en-US"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403039" marR="0" lvl="1" indent="0" algn="l" defTabSz="914400" rtl="0" eaLnBrk="1" fontAlgn="auto" latinLnBrk="0" hangingPunct="1">
              <a:lnSpc>
                <a:spcPct val="100000"/>
              </a:lnSpc>
              <a:spcBef>
                <a:spcPts val="0"/>
              </a:spcBef>
              <a:spcAft>
                <a:spcPts val="0"/>
              </a:spcAft>
              <a:buClrTx/>
              <a:buSzTx/>
              <a:buFontTx/>
              <a:buNone/>
              <a:tabLst/>
              <a:defRPr/>
            </a:pP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静态路由（</a:t>
            </a: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Static Route</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）是指通过手动方式为路由器配置路由信息，可以简单地让路由器获知达到目标网络的路由。</a:t>
            </a:r>
          </a:p>
          <a:p>
            <a:pPr marL="0" marR="0" lvl="0" indent="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静态路由的优缺点</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优点：静态路由配置简单、路由器资源负载小、可控性强等优点</a:t>
            </a: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缺点：不能动态反映网络拓扑，当网络拓扑发生变化时，网络管理员就必须手动配置改变路由表，因此静态路由不适合于在大型网络中使用。</a:t>
            </a:r>
            <a:endParaRPr kumimoji="0" lang="zh-CN" altLang="zh-CN" sz="2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109200" cy="434162"/>
          </a:xfrm>
        </p:spPr>
        <p:txBody>
          <a:bodyPr/>
          <a:lstStyle/>
          <a:p>
            <a:r>
              <a:rPr lang="en-US" altLang="zh-CN" dirty="0" smtClean="0"/>
              <a:t>5.2.2 </a:t>
            </a:r>
            <a:r>
              <a:rPr lang="zh-CN" altLang="en-US" dirty="0" smtClean="0"/>
              <a:t>静态路由和默认路由的配置方法</a:t>
            </a:r>
            <a:endParaRPr lang="zh-CN" altLang="en-US" dirty="0"/>
          </a:p>
        </p:txBody>
      </p:sp>
      <p:sp>
        <p:nvSpPr>
          <p:cNvPr id="3" name="内容占位符 2"/>
          <p:cNvSpPr>
            <a:spLocks noGrp="1"/>
          </p:cNvSpPr>
          <p:nvPr>
            <p:ph idx="1"/>
          </p:nvPr>
        </p:nvSpPr>
        <p:spPr/>
        <p:txBody>
          <a:bodyPr/>
          <a:lstStyle/>
          <a:p>
            <a:r>
              <a:rPr lang="zh-CN" altLang="en-US" dirty="0" smtClean="0"/>
              <a:t>静态路由的配置在系统视图下进行，命令如下：</a:t>
            </a:r>
          </a:p>
          <a:p>
            <a:r>
              <a:rPr lang="en-US" b="1" dirty="0" err="1" smtClean="0"/>
              <a:t>ip</a:t>
            </a:r>
            <a:r>
              <a:rPr lang="en-US" b="1" dirty="0" smtClean="0"/>
              <a:t> route-static </a:t>
            </a:r>
            <a:r>
              <a:rPr lang="en-US" i="1" dirty="0" err="1" smtClean="0"/>
              <a:t>dest</a:t>
            </a:r>
            <a:r>
              <a:rPr lang="en-US" i="1" dirty="0" smtClean="0"/>
              <a:t>-address  {mask |mask-length}  {gateway-address | interface-type interface-number}  </a:t>
            </a:r>
            <a:r>
              <a:rPr lang="en-US" dirty="0" smtClean="0"/>
              <a:t>[</a:t>
            </a:r>
            <a:r>
              <a:rPr lang="en-US" b="1" dirty="0" smtClean="0"/>
              <a:t>preference</a:t>
            </a:r>
            <a:r>
              <a:rPr lang="en-US" i="1" dirty="0" smtClean="0"/>
              <a:t> </a:t>
            </a:r>
            <a:r>
              <a:rPr lang="en-US" i="1" dirty="0" err="1" smtClean="0"/>
              <a:t>preference</a:t>
            </a:r>
            <a:r>
              <a:rPr lang="en-US" i="1" dirty="0" smtClean="0"/>
              <a:t>-value</a:t>
            </a:r>
            <a:r>
              <a:rPr lang="en-US" dirty="0" smtClean="0"/>
              <a:t>]</a:t>
            </a:r>
            <a:endParaRPr lang="en-US" altLang="zh-CN" dirty="0" smtClean="0"/>
          </a:p>
          <a:p>
            <a:r>
              <a:rPr lang="zh-CN" altLang="en-US" dirty="0" smtClean="0"/>
              <a:t>其中各个参数的含义如下：</a:t>
            </a:r>
          </a:p>
          <a:p>
            <a:r>
              <a:rPr lang="en-US" dirty="0" smtClean="0"/>
              <a:t>(1)</a:t>
            </a:r>
            <a:r>
              <a:rPr lang="en-US" i="1" dirty="0" smtClean="0"/>
              <a:t> </a:t>
            </a:r>
            <a:r>
              <a:rPr lang="en-US" i="1" dirty="0" err="1" smtClean="0"/>
              <a:t>dest</a:t>
            </a:r>
            <a:r>
              <a:rPr lang="en-US" i="1" dirty="0" smtClean="0"/>
              <a:t>-address</a:t>
            </a:r>
            <a:r>
              <a:rPr lang="zh-CN" altLang="en-US" dirty="0" smtClean="0"/>
              <a:t>：静态路由的目的</a:t>
            </a:r>
            <a:r>
              <a:rPr lang="en-US" dirty="0" smtClean="0"/>
              <a:t>IP</a:t>
            </a:r>
            <a:r>
              <a:rPr lang="zh-CN" altLang="en-US" dirty="0" smtClean="0"/>
              <a:t>地址，点分十进制格式。</a:t>
            </a:r>
          </a:p>
          <a:p>
            <a:r>
              <a:rPr lang="en-US" dirty="0" smtClean="0"/>
              <a:t>(2)</a:t>
            </a:r>
            <a:r>
              <a:rPr lang="en-US" i="1" dirty="0" smtClean="0"/>
              <a:t> mask</a:t>
            </a:r>
            <a:r>
              <a:rPr lang="zh-CN" altLang="en-US" dirty="0" smtClean="0"/>
              <a:t>：</a:t>
            </a:r>
            <a:r>
              <a:rPr lang="en-US" dirty="0" smtClean="0"/>
              <a:t>IP</a:t>
            </a:r>
            <a:r>
              <a:rPr lang="zh-CN" altLang="en-US" dirty="0" smtClean="0"/>
              <a:t>地址掩码，点分十进制格式。掩码和目的地址一起来标识目的网络。把目的</a:t>
            </a:r>
            <a:r>
              <a:rPr lang="en-US" dirty="0" smtClean="0"/>
              <a:t>IP</a:t>
            </a:r>
            <a:r>
              <a:rPr lang="zh-CN" altLang="en-US" dirty="0" smtClean="0"/>
              <a:t>地址和掩码进行“逻辑与”，即可得到目的网络。例如，目的地址为</a:t>
            </a:r>
            <a:r>
              <a:rPr lang="en-US" dirty="0" smtClean="0"/>
              <a:t>192.168.2.1</a:t>
            </a:r>
            <a:r>
              <a:rPr lang="zh-CN" altLang="en-US" dirty="0" smtClean="0"/>
              <a:t>，掩码为</a:t>
            </a:r>
            <a:r>
              <a:rPr lang="en-US" dirty="0" smtClean="0"/>
              <a:t>255.255.255.0</a:t>
            </a:r>
            <a:r>
              <a:rPr lang="zh-CN" altLang="en-US" dirty="0" smtClean="0"/>
              <a:t>，则目的网络为</a:t>
            </a:r>
            <a:r>
              <a:rPr lang="en-US" dirty="0" smtClean="0"/>
              <a:t>192.168.2.0</a:t>
            </a:r>
            <a:r>
              <a:rPr lang="zh-CN" altLang="en-US" dirty="0" smtClean="0"/>
              <a:t>。</a:t>
            </a:r>
          </a:p>
          <a:p>
            <a:r>
              <a:rPr lang="en-US" dirty="0" smtClean="0"/>
              <a:t>(3)</a:t>
            </a:r>
            <a:r>
              <a:rPr lang="en-US" i="1" dirty="0" smtClean="0"/>
              <a:t>mask-length</a:t>
            </a:r>
            <a:r>
              <a:rPr lang="zh-CN" altLang="en-US" dirty="0" smtClean="0"/>
              <a:t>：掩码长度，取值范围为</a:t>
            </a:r>
            <a:r>
              <a:rPr lang="en-US" dirty="0" smtClean="0"/>
              <a:t>0~32</a:t>
            </a:r>
            <a:r>
              <a:rPr lang="zh-CN" altLang="en-US" dirty="0" smtClean="0"/>
              <a:t>。由于掩码要求“</a:t>
            </a:r>
            <a:r>
              <a:rPr lang="en-US" dirty="0" smtClean="0"/>
              <a:t>1</a:t>
            </a:r>
            <a:r>
              <a:rPr lang="zh-CN" altLang="en-US" dirty="0" smtClean="0"/>
              <a:t>”必须是连续的，所以通过掩码长度能够得知具体的掩码。比如，掩码长度为</a:t>
            </a:r>
            <a:r>
              <a:rPr lang="en-US" dirty="0" smtClean="0"/>
              <a:t>24</a:t>
            </a:r>
            <a:r>
              <a:rPr lang="zh-CN" altLang="en-US" dirty="0" smtClean="0"/>
              <a:t>，则掩码为</a:t>
            </a:r>
            <a:r>
              <a:rPr lang="en-US" dirty="0" smtClean="0"/>
              <a:t>255.255.255.0</a:t>
            </a:r>
            <a:r>
              <a:rPr lang="zh-CN" altLang="en-US" dirty="0" smtClean="0"/>
              <a:t>。</a:t>
            </a:r>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smtClean="0"/>
              <a:t>(4)</a:t>
            </a:r>
            <a:r>
              <a:rPr lang="en-US" i="1" dirty="0" smtClean="0"/>
              <a:t>gateway-address</a:t>
            </a:r>
            <a:r>
              <a:rPr lang="zh-CN" altLang="en-US" dirty="0" smtClean="0"/>
              <a:t>：指定路由的下一跳的</a:t>
            </a:r>
            <a:r>
              <a:rPr lang="en-US" dirty="0" smtClean="0"/>
              <a:t>IP</a:t>
            </a:r>
            <a:r>
              <a:rPr lang="zh-CN" altLang="en-US" dirty="0" smtClean="0"/>
              <a:t>地址，点分十进制格式。</a:t>
            </a:r>
          </a:p>
          <a:p>
            <a:r>
              <a:rPr lang="en-US" dirty="0" smtClean="0"/>
              <a:t>(5)</a:t>
            </a:r>
            <a:r>
              <a:rPr lang="en-US" i="1" dirty="0" smtClean="0"/>
              <a:t>interface-type interface-number</a:t>
            </a:r>
            <a:r>
              <a:rPr lang="zh-CN" altLang="en-US" dirty="0" smtClean="0"/>
              <a:t>：指定静态路由的出接口类型和接口编号。注意对于接口类型为非点对点的接口（包括</a:t>
            </a:r>
            <a:r>
              <a:rPr lang="en-US" dirty="0" smtClean="0"/>
              <a:t>NBMA</a:t>
            </a:r>
            <a:r>
              <a:rPr lang="zh-CN" altLang="en-US" dirty="0" smtClean="0"/>
              <a:t>类型接口或广播类型接口，如以太网接口、</a:t>
            </a:r>
            <a:r>
              <a:rPr lang="en-US" dirty="0" err="1" smtClean="0"/>
              <a:t>Virtural</a:t>
            </a:r>
            <a:r>
              <a:rPr lang="en-US" dirty="0" smtClean="0"/>
              <a:t>-Template</a:t>
            </a:r>
            <a:r>
              <a:rPr lang="zh-CN" altLang="en-US" dirty="0" smtClean="0"/>
              <a:t>、</a:t>
            </a:r>
            <a:r>
              <a:rPr lang="en-US" dirty="0" smtClean="0"/>
              <a:t>VLAN</a:t>
            </a:r>
            <a:r>
              <a:rPr lang="zh-CN" altLang="en-US" dirty="0" smtClean="0"/>
              <a:t>接口等），不能使用参数出接口，必须使用上述</a:t>
            </a:r>
            <a:r>
              <a:rPr lang="en-US" dirty="0" smtClean="0"/>
              <a:t>(4)</a:t>
            </a:r>
            <a:r>
              <a:rPr lang="en-US" i="1" dirty="0" smtClean="0"/>
              <a:t>gateway-address</a:t>
            </a:r>
            <a:r>
              <a:rPr lang="zh-CN" altLang="en-US" dirty="0" smtClean="0"/>
              <a:t>下一跳地址。</a:t>
            </a:r>
          </a:p>
          <a:p>
            <a:r>
              <a:rPr lang="en-US" dirty="0" smtClean="0"/>
              <a:t>(6)</a:t>
            </a:r>
            <a:r>
              <a:rPr lang="en-US" b="1" dirty="0" smtClean="0"/>
              <a:t>preference</a:t>
            </a:r>
            <a:r>
              <a:rPr lang="en-US" i="1" dirty="0" smtClean="0"/>
              <a:t> </a:t>
            </a:r>
            <a:r>
              <a:rPr lang="en-US" i="1" dirty="0" err="1" smtClean="0"/>
              <a:t>preference</a:t>
            </a:r>
            <a:r>
              <a:rPr lang="en-US" i="1" dirty="0" smtClean="0"/>
              <a:t>-value</a:t>
            </a:r>
            <a:r>
              <a:rPr lang="zh-CN" altLang="en-US" dirty="0" smtClean="0"/>
              <a:t>：这是一个可选参数，指定静态路由的优先级，取值范围</a:t>
            </a:r>
            <a:r>
              <a:rPr lang="en-US" dirty="0" smtClean="0"/>
              <a:t>1~255</a:t>
            </a:r>
            <a:r>
              <a:rPr lang="zh-CN" altLang="en-US" dirty="0" smtClean="0"/>
              <a:t>，如果不写，默认值为</a:t>
            </a:r>
            <a:r>
              <a:rPr lang="en-US" dirty="0" smtClean="0"/>
              <a:t>60</a:t>
            </a:r>
            <a:r>
              <a:rPr lang="zh-CN" altLang="en-US" dirty="0" smtClean="0"/>
              <a:t>。</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228600" lvl="1">
              <a:spcBef>
                <a:spcPts val="1000"/>
              </a:spcBef>
            </a:pPr>
            <a:r>
              <a:rPr lang="zh-CN" altLang="en-US" sz="2800" dirty="0" smtClean="0"/>
              <a:t>案例要求：</a:t>
            </a:r>
            <a:r>
              <a:rPr lang="zh-CN" altLang="zh-CN" sz="2800" dirty="0" smtClean="0"/>
              <a:t>在路由器</a:t>
            </a:r>
            <a:r>
              <a:rPr lang="en-US" altLang="zh-CN" sz="2800" dirty="0" err="1" smtClean="0"/>
              <a:t>RouterA</a:t>
            </a:r>
            <a:r>
              <a:rPr lang="zh-CN" altLang="en-US" sz="2800" dirty="0" smtClean="0"/>
              <a:t>、</a:t>
            </a:r>
            <a:r>
              <a:rPr lang="en-US" altLang="zh-CN" sz="2800" dirty="0" err="1" smtClean="0"/>
              <a:t>RouterB</a:t>
            </a:r>
            <a:r>
              <a:rPr lang="zh-CN" altLang="en-US" sz="2800" dirty="0" smtClean="0"/>
              <a:t>、</a:t>
            </a:r>
            <a:r>
              <a:rPr lang="en-US" altLang="zh-CN" sz="2800" dirty="0" err="1" smtClean="0"/>
              <a:t>RouterC</a:t>
            </a:r>
            <a:r>
              <a:rPr lang="zh-CN" altLang="en-US" sz="2800" dirty="0" smtClean="0"/>
              <a:t>和</a:t>
            </a:r>
            <a:r>
              <a:rPr lang="en-US" altLang="zh-CN" sz="2800" dirty="0" err="1" smtClean="0"/>
              <a:t>RouterD</a:t>
            </a:r>
            <a:r>
              <a:rPr lang="zh-CN" altLang="zh-CN" sz="2800" dirty="0" smtClean="0"/>
              <a:t>上配置静态路由，实现网络互联互通。</a:t>
            </a:r>
          </a:p>
          <a:p>
            <a:endParaRPr lang="zh-CN" altLang="en-US" dirty="0"/>
          </a:p>
        </p:txBody>
      </p:sp>
      <p:pic>
        <p:nvPicPr>
          <p:cNvPr id="4" name="图片 3"/>
          <p:cNvPicPr/>
          <p:nvPr/>
        </p:nvPicPr>
        <p:blipFill>
          <a:blip r:embed="rId2"/>
          <a:srcRect b="3554"/>
          <a:stretch>
            <a:fillRect/>
          </a:stretch>
        </p:blipFill>
        <p:spPr>
          <a:xfrm>
            <a:off x="1816100" y="2385431"/>
            <a:ext cx="8788400" cy="3050169"/>
          </a:xfrm>
          <a:prstGeom prst="rect">
            <a:avLst/>
          </a:prstGeom>
          <a:noFill/>
          <a:ln>
            <a:noFill/>
          </a:ln>
        </p:spPr>
      </p:pic>
      <p:sp>
        <p:nvSpPr>
          <p:cNvPr id="5" name="标题 4"/>
          <p:cNvSpPr>
            <a:spLocks noGrp="1"/>
          </p:cNvSpPr>
          <p:nvPr>
            <p:ph type="title"/>
          </p:nvPr>
        </p:nvSpPr>
        <p:spPr/>
        <p:txBody>
          <a:bodyPr/>
          <a:lstStyle/>
          <a:p>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配置</a:t>
            </a:r>
            <a:r>
              <a:rPr lang="en-US" dirty="0" err="1" smtClean="0"/>
              <a:t>RouterA</a:t>
            </a:r>
            <a:r>
              <a:rPr lang="zh-CN" altLang="en-US" dirty="0" smtClean="0"/>
              <a:t>：</a:t>
            </a:r>
          </a:p>
          <a:p>
            <a:r>
              <a:rPr lang="en-US" dirty="0" smtClean="0"/>
              <a:t>[</a:t>
            </a:r>
            <a:r>
              <a:rPr lang="en-US" dirty="0" err="1" smtClean="0"/>
              <a:t>RouterA</a:t>
            </a:r>
            <a:r>
              <a:rPr lang="en-US" dirty="0" smtClean="0"/>
              <a:t> ] </a:t>
            </a:r>
            <a:r>
              <a:rPr lang="en-US" dirty="0" err="1" smtClean="0"/>
              <a:t>ip</a:t>
            </a:r>
            <a:r>
              <a:rPr lang="en-US" dirty="0" smtClean="0"/>
              <a:t> route-static 10.3.0.0255.255.255.0 10.2.0.2</a:t>
            </a:r>
            <a:endParaRPr lang="zh-CN" altLang="en-US" dirty="0" smtClean="0"/>
          </a:p>
          <a:p>
            <a:r>
              <a:rPr lang="en-US" dirty="0" smtClean="0"/>
              <a:t>[</a:t>
            </a:r>
            <a:r>
              <a:rPr lang="en-US" dirty="0" err="1" smtClean="0"/>
              <a:t>RouterA</a:t>
            </a:r>
            <a:r>
              <a:rPr lang="en-US" dirty="0" smtClean="0"/>
              <a:t> ] </a:t>
            </a:r>
            <a:r>
              <a:rPr lang="en-US" dirty="0" err="1" smtClean="0"/>
              <a:t>ip</a:t>
            </a:r>
            <a:r>
              <a:rPr lang="en-US" dirty="0" smtClean="0"/>
              <a:t> route-static 10.4.0.0255.255.255.0 10.2.0.2</a:t>
            </a:r>
            <a:endParaRPr lang="zh-CN" altLang="en-US" dirty="0" smtClean="0"/>
          </a:p>
          <a:p>
            <a:r>
              <a:rPr lang="en-US" dirty="0" smtClean="0"/>
              <a:t>[</a:t>
            </a:r>
            <a:r>
              <a:rPr lang="en-US" dirty="0" err="1" smtClean="0"/>
              <a:t>RouterA</a:t>
            </a:r>
            <a:r>
              <a:rPr lang="en-US" dirty="0" smtClean="0"/>
              <a:t> ] </a:t>
            </a:r>
            <a:r>
              <a:rPr lang="en-US" dirty="0" err="1" smtClean="0"/>
              <a:t>ip</a:t>
            </a:r>
            <a:r>
              <a:rPr lang="en-US" dirty="0" smtClean="0"/>
              <a:t> route-static 10.5.0.0255.255.255.0 10.2.0.2</a:t>
            </a:r>
            <a:endParaRPr lang="zh-CN" altLang="en-US" dirty="0" smtClean="0"/>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配置</a:t>
            </a:r>
            <a:r>
              <a:rPr lang="en-US" dirty="0" err="1" smtClean="0"/>
              <a:t>RouterB</a:t>
            </a:r>
            <a:r>
              <a:rPr lang="zh-CN" altLang="en-US" dirty="0" smtClean="0"/>
              <a:t>：</a:t>
            </a:r>
          </a:p>
          <a:p>
            <a:r>
              <a:rPr lang="en-US" dirty="0" smtClean="0"/>
              <a:t>[</a:t>
            </a:r>
            <a:r>
              <a:rPr lang="en-US" dirty="0" err="1" smtClean="0"/>
              <a:t>RouterB</a:t>
            </a:r>
            <a:r>
              <a:rPr lang="en-US" dirty="0" smtClean="0"/>
              <a:t> ] </a:t>
            </a:r>
            <a:r>
              <a:rPr lang="en-US" dirty="0" err="1" smtClean="0"/>
              <a:t>ip</a:t>
            </a:r>
            <a:r>
              <a:rPr lang="en-US" dirty="0" smtClean="0"/>
              <a:t> route-static 10.1.0.0 255.255.255.0 10.2.0.1</a:t>
            </a:r>
            <a:endParaRPr lang="zh-CN" altLang="en-US" dirty="0" smtClean="0"/>
          </a:p>
          <a:p>
            <a:r>
              <a:rPr lang="en-US" dirty="0" smtClean="0"/>
              <a:t>[</a:t>
            </a:r>
            <a:r>
              <a:rPr lang="en-US" dirty="0" err="1" smtClean="0"/>
              <a:t>RouterB</a:t>
            </a:r>
            <a:r>
              <a:rPr lang="en-US" dirty="0" smtClean="0"/>
              <a:t> ] </a:t>
            </a:r>
            <a:r>
              <a:rPr lang="en-US" dirty="0" err="1" smtClean="0"/>
              <a:t>ip</a:t>
            </a:r>
            <a:r>
              <a:rPr lang="en-US" dirty="0" smtClean="0"/>
              <a:t> route-static 10.4.0.0 255.255.255.0 10.3.0.2</a:t>
            </a:r>
            <a:endParaRPr lang="zh-CN" altLang="en-US" dirty="0" smtClean="0"/>
          </a:p>
          <a:p>
            <a:r>
              <a:rPr lang="en-US" dirty="0" smtClean="0"/>
              <a:t>[</a:t>
            </a:r>
            <a:r>
              <a:rPr lang="en-US" dirty="0" err="1" smtClean="0"/>
              <a:t>RouterB</a:t>
            </a:r>
            <a:r>
              <a:rPr lang="en-US" dirty="0" smtClean="0"/>
              <a:t> ] </a:t>
            </a:r>
            <a:r>
              <a:rPr lang="en-US" dirty="0" err="1" smtClean="0"/>
              <a:t>ip</a:t>
            </a:r>
            <a:r>
              <a:rPr lang="en-US" dirty="0" smtClean="0"/>
              <a:t> route-static 10.5.0.0 255.255.255.0 10.3.0.2</a:t>
            </a:r>
            <a:endParaRPr lang="zh-CN" altLang="en-US" dirty="0" smtClean="0"/>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配置</a:t>
            </a:r>
            <a:r>
              <a:rPr lang="en-US" dirty="0" err="1" smtClean="0"/>
              <a:t>RouterC</a:t>
            </a:r>
            <a:r>
              <a:rPr lang="zh-CN" altLang="en-US" dirty="0" smtClean="0"/>
              <a:t>：</a:t>
            </a:r>
          </a:p>
          <a:p>
            <a:r>
              <a:rPr lang="en-US" dirty="0" smtClean="0"/>
              <a:t>[</a:t>
            </a:r>
            <a:r>
              <a:rPr lang="en-US" dirty="0" err="1" smtClean="0"/>
              <a:t>RouterC</a:t>
            </a:r>
            <a:r>
              <a:rPr lang="en-US" dirty="0" smtClean="0"/>
              <a:t> ] </a:t>
            </a:r>
            <a:r>
              <a:rPr lang="en-US" dirty="0" err="1" smtClean="0"/>
              <a:t>ip</a:t>
            </a:r>
            <a:r>
              <a:rPr lang="en-US" dirty="0" smtClean="0"/>
              <a:t> route-static 10.1.0.0 255.255.255.0 10.3.0.1</a:t>
            </a:r>
            <a:endParaRPr lang="zh-CN" altLang="en-US" dirty="0" smtClean="0"/>
          </a:p>
          <a:p>
            <a:r>
              <a:rPr lang="en-US" dirty="0" smtClean="0"/>
              <a:t>[</a:t>
            </a:r>
            <a:r>
              <a:rPr lang="en-US" dirty="0" err="1" smtClean="0"/>
              <a:t>RouterC</a:t>
            </a:r>
            <a:r>
              <a:rPr lang="en-US" dirty="0" smtClean="0"/>
              <a:t> ] </a:t>
            </a:r>
            <a:r>
              <a:rPr lang="en-US" dirty="0" err="1" smtClean="0"/>
              <a:t>ip</a:t>
            </a:r>
            <a:r>
              <a:rPr lang="en-US" dirty="0" smtClean="0"/>
              <a:t> route-static 10.2.0.0 255.255.255.0 10.3.0.1</a:t>
            </a:r>
            <a:endParaRPr lang="zh-CN" altLang="en-US" dirty="0" smtClean="0"/>
          </a:p>
          <a:p>
            <a:r>
              <a:rPr lang="en-US" dirty="0" smtClean="0"/>
              <a:t>[</a:t>
            </a:r>
            <a:r>
              <a:rPr lang="en-US" dirty="0" err="1" smtClean="0"/>
              <a:t>RouterC</a:t>
            </a:r>
            <a:r>
              <a:rPr lang="en-US" dirty="0" smtClean="0"/>
              <a:t> ] </a:t>
            </a:r>
            <a:r>
              <a:rPr lang="en-US" dirty="0" err="1" smtClean="0"/>
              <a:t>ip</a:t>
            </a:r>
            <a:r>
              <a:rPr lang="en-US" dirty="0" smtClean="0"/>
              <a:t> route-static 10.5.0.0 255.255.255.0 10.4.0.2</a:t>
            </a:r>
            <a:endParaRPr lang="zh-CN" altLang="en-US" dirty="0" smtClean="0"/>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知识结构</a:t>
            </a:r>
            <a:endParaRPr lang="zh-CN" altLang="en-US" dirty="0"/>
          </a:p>
        </p:txBody>
      </p:sp>
      <p:pic>
        <p:nvPicPr>
          <p:cNvPr id="5" name="图片 4"/>
          <p:cNvPicPr/>
          <p:nvPr/>
        </p:nvPicPr>
        <p:blipFill>
          <a:blip r:embed="rId2"/>
          <a:stretch>
            <a:fillRect/>
          </a:stretch>
        </p:blipFill>
        <p:spPr>
          <a:xfrm>
            <a:off x="746449" y="821094"/>
            <a:ext cx="10879494" cy="5756988"/>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配置</a:t>
            </a:r>
            <a:r>
              <a:rPr lang="en-US" dirty="0" err="1" smtClean="0"/>
              <a:t>RouterD</a:t>
            </a:r>
            <a:r>
              <a:rPr lang="zh-CN" altLang="en-US" dirty="0" smtClean="0"/>
              <a:t>：</a:t>
            </a:r>
          </a:p>
          <a:p>
            <a:r>
              <a:rPr lang="en-US" dirty="0" smtClean="0"/>
              <a:t>[</a:t>
            </a:r>
            <a:r>
              <a:rPr lang="en-US" dirty="0" err="1" smtClean="0"/>
              <a:t>RouterD</a:t>
            </a:r>
            <a:r>
              <a:rPr lang="en-US" dirty="0" smtClean="0"/>
              <a:t> ] </a:t>
            </a:r>
            <a:r>
              <a:rPr lang="en-US" dirty="0" err="1" smtClean="0"/>
              <a:t>ip</a:t>
            </a:r>
            <a:r>
              <a:rPr lang="en-US" dirty="0" smtClean="0"/>
              <a:t> route-static 10.1.0.0 255.255.255.0 10.4.0.1</a:t>
            </a:r>
            <a:endParaRPr lang="zh-CN" altLang="en-US" dirty="0" smtClean="0"/>
          </a:p>
          <a:p>
            <a:r>
              <a:rPr lang="en-US" dirty="0" smtClean="0"/>
              <a:t>[</a:t>
            </a:r>
            <a:r>
              <a:rPr lang="en-US" dirty="0" err="1" smtClean="0"/>
              <a:t>RouterD</a:t>
            </a:r>
            <a:r>
              <a:rPr lang="en-US" dirty="0" smtClean="0"/>
              <a:t> ] </a:t>
            </a:r>
            <a:r>
              <a:rPr lang="en-US" dirty="0" err="1" smtClean="0"/>
              <a:t>ip</a:t>
            </a:r>
            <a:r>
              <a:rPr lang="en-US" dirty="0" smtClean="0"/>
              <a:t> route-static 10.2.0.0 255.255.255.0 10.4.0.1</a:t>
            </a:r>
            <a:endParaRPr lang="zh-CN" altLang="en-US" dirty="0" smtClean="0"/>
          </a:p>
          <a:p>
            <a:r>
              <a:rPr lang="en-US" dirty="0" smtClean="0"/>
              <a:t>[</a:t>
            </a:r>
            <a:r>
              <a:rPr lang="en-US" dirty="0" err="1" smtClean="0"/>
              <a:t>RouterD</a:t>
            </a:r>
            <a:r>
              <a:rPr lang="en-US" dirty="0" smtClean="0"/>
              <a:t> ] </a:t>
            </a:r>
            <a:r>
              <a:rPr lang="en-US" dirty="0" err="1" smtClean="0"/>
              <a:t>ip</a:t>
            </a:r>
            <a:r>
              <a:rPr lang="en-US" dirty="0" smtClean="0"/>
              <a:t> route-static 10.3.0.0 255.255.255.0 10.4.0.1</a:t>
            </a:r>
            <a:endParaRPr lang="zh-CN" altLang="en-US" dirty="0" smtClean="0"/>
          </a:p>
          <a:p>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默认路由：目的地</a:t>
            </a:r>
            <a:r>
              <a:rPr lang="en-US" dirty="0" smtClean="0"/>
              <a:t>/</a:t>
            </a:r>
            <a:r>
              <a:rPr lang="zh-CN" altLang="en-US" dirty="0" smtClean="0"/>
              <a:t>掩码为</a:t>
            </a:r>
            <a:r>
              <a:rPr lang="en-US" dirty="0" smtClean="0"/>
              <a:t>0.0.0.0/0</a:t>
            </a:r>
            <a:r>
              <a:rPr lang="zh-CN" altLang="en-US" dirty="0" smtClean="0"/>
              <a:t>的路由称为默认路由（</a:t>
            </a:r>
            <a:r>
              <a:rPr lang="en-US" dirty="0" smtClean="0"/>
              <a:t>Default Route</a:t>
            </a:r>
            <a:r>
              <a:rPr lang="zh-CN" altLang="en-US" dirty="0" smtClean="0"/>
              <a:t>）。</a:t>
            </a:r>
            <a:endParaRPr lang="en-US" altLang="zh-CN" dirty="0" smtClean="0"/>
          </a:p>
          <a:p>
            <a:r>
              <a:rPr lang="zh-CN" altLang="en-US" dirty="0" smtClean="0"/>
              <a:t>如果网络设备的路由表中存在默认路由，那么当一个待发送或待转发的</a:t>
            </a:r>
            <a:r>
              <a:rPr lang="en-US" dirty="0" smtClean="0"/>
              <a:t>IP</a:t>
            </a:r>
            <a:r>
              <a:rPr lang="zh-CN" altLang="en-US" dirty="0" smtClean="0"/>
              <a:t>报文不能匹配</a:t>
            </a:r>
            <a:r>
              <a:rPr lang="en-US" dirty="0" smtClean="0"/>
              <a:t>IP</a:t>
            </a:r>
            <a:r>
              <a:rPr lang="zh-CN" altLang="en-US" dirty="0" smtClean="0"/>
              <a:t>路由表中的任何非默认路由时，就会根据默认路由来进行发送或转发；</a:t>
            </a:r>
          </a:p>
          <a:p>
            <a:r>
              <a:rPr lang="zh-CN" altLang="en-US" dirty="0" smtClean="0"/>
              <a:t>如果网络设备的</a:t>
            </a:r>
            <a:r>
              <a:rPr lang="en-US" dirty="0" smtClean="0"/>
              <a:t>IP</a:t>
            </a:r>
            <a:r>
              <a:rPr lang="zh-CN" altLang="en-US" dirty="0" smtClean="0"/>
              <a:t>路由表中不存在默认路由，那么当一个待发送或待转发的</a:t>
            </a:r>
            <a:r>
              <a:rPr lang="en-US" dirty="0" smtClean="0"/>
              <a:t>IP</a:t>
            </a:r>
            <a:r>
              <a:rPr lang="zh-CN" altLang="en-US" dirty="0" smtClean="0"/>
              <a:t>报文不能匹配</a:t>
            </a:r>
            <a:r>
              <a:rPr lang="en-US" dirty="0" smtClean="0"/>
              <a:t>IP</a:t>
            </a:r>
            <a:r>
              <a:rPr lang="zh-CN" altLang="en-US" dirty="0" smtClean="0"/>
              <a:t>路由表中的任何路由时，该</a:t>
            </a:r>
            <a:r>
              <a:rPr lang="en-US" dirty="0" smtClean="0"/>
              <a:t>IP</a:t>
            </a:r>
            <a:r>
              <a:rPr lang="zh-CN" altLang="en-US" dirty="0" smtClean="0"/>
              <a:t>报文就会被直接丢弃。</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在</a:t>
            </a:r>
            <a:r>
              <a:rPr lang="en-US" dirty="0" err="1" smtClean="0"/>
              <a:t>RouterA</a:t>
            </a:r>
            <a:r>
              <a:rPr lang="zh-CN" altLang="en-US" dirty="0" smtClean="0"/>
              <a:t>和</a:t>
            </a:r>
            <a:r>
              <a:rPr lang="en-US" dirty="0" err="1" smtClean="0"/>
              <a:t>RouterD</a:t>
            </a:r>
            <a:r>
              <a:rPr lang="zh-CN" altLang="en-US" dirty="0" smtClean="0"/>
              <a:t>上可不用配置</a:t>
            </a:r>
            <a:r>
              <a:rPr lang="en-US" dirty="0" smtClean="0"/>
              <a:t>3</a:t>
            </a:r>
            <a:r>
              <a:rPr lang="zh-CN" altLang="en-US" dirty="0" smtClean="0"/>
              <a:t>条静态路由，可以用</a:t>
            </a:r>
            <a:r>
              <a:rPr lang="en-US" dirty="0" smtClean="0"/>
              <a:t>1</a:t>
            </a:r>
            <a:r>
              <a:rPr lang="zh-CN" altLang="en-US" dirty="0" smtClean="0"/>
              <a:t>条静态默认路由代替。</a:t>
            </a:r>
          </a:p>
          <a:p>
            <a:endParaRPr lang="zh-CN" altLang="en-US" dirty="0"/>
          </a:p>
        </p:txBody>
      </p:sp>
      <p:pic>
        <p:nvPicPr>
          <p:cNvPr id="5" name="图片 4"/>
          <p:cNvPicPr/>
          <p:nvPr/>
        </p:nvPicPr>
        <p:blipFill>
          <a:blip r:embed="rId2"/>
          <a:srcRect b="3554"/>
          <a:stretch>
            <a:fillRect/>
          </a:stretch>
        </p:blipFill>
        <p:spPr>
          <a:xfrm>
            <a:off x="2388870" y="2055231"/>
            <a:ext cx="7923530" cy="3824869"/>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配置</a:t>
            </a:r>
            <a:r>
              <a:rPr lang="en-US" dirty="0" err="1" smtClean="0"/>
              <a:t>RouterA</a:t>
            </a:r>
            <a:r>
              <a:rPr lang="zh-CN" altLang="en-US" dirty="0" smtClean="0"/>
              <a:t>：</a:t>
            </a:r>
          </a:p>
          <a:p>
            <a:r>
              <a:rPr lang="en-US" dirty="0" smtClean="0"/>
              <a:t>[</a:t>
            </a:r>
            <a:r>
              <a:rPr lang="en-US" dirty="0" err="1" smtClean="0"/>
              <a:t>RouterA</a:t>
            </a:r>
            <a:r>
              <a:rPr lang="en-US" dirty="0" smtClean="0"/>
              <a:t> ] </a:t>
            </a:r>
            <a:r>
              <a:rPr lang="en-US" dirty="0" err="1" smtClean="0"/>
              <a:t>ip</a:t>
            </a:r>
            <a:r>
              <a:rPr lang="en-US" dirty="0" smtClean="0"/>
              <a:t> route-static 0.0.0.0 0.0.0.0 10.2.0.2</a:t>
            </a:r>
            <a:endParaRPr lang="zh-CN" altLang="en-US" dirty="0" smtClean="0"/>
          </a:p>
          <a:p>
            <a:r>
              <a:rPr lang="zh-CN" altLang="en-US" dirty="0" smtClean="0"/>
              <a:t>配置</a:t>
            </a:r>
            <a:r>
              <a:rPr lang="en-US" dirty="0" err="1" smtClean="0"/>
              <a:t>RouterD</a:t>
            </a:r>
            <a:r>
              <a:rPr lang="zh-CN" altLang="en-US" dirty="0" smtClean="0"/>
              <a:t>：</a:t>
            </a:r>
          </a:p>
          <a:p>
            <a:r>
              <a:rPr lang="en-US" dirty="0" smtClean="0"/>
              <a:t>[</a:t>
            </a:r>
            <a:r>
              <a:rPr lang="en-US" dirty="0" err="1" smtClean="0"/>
              <a:t>RouterD</a:t>
            </a:r>
            <a:r>
              <a:rPr lang="en-US" dirty="0" smtClean="0"/>
              <a:t> ] </a:t>
            </a:r>
            <a:r>
              <a:rPr lang="en-US" dirty="0" err="1" smtClean="0"/>
              <a:t>ip</a:t>
            </a:r>
            <a:r>
              <a:rPr lang="en-US" dirty="0" smtClean="0"/>
              <a:t> route-static 0.0.0.0 0.0.0.0 10.4.0.1</a:t>
            </a:r>
            <a:endParaRPr lang="zh-CN" altLang="en-US" dirty="0" smtClean="0"/>
          </a:p>
          <a:p>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5.2.3 </a:t>
            </a:r>
            <a:r>
              <a:rPr lang="zh-CN" altLang="en-US" dirty="0" smtClean="0"/>
              <a:t>静态路由配置案例</a:t>
            </a:r>
            <a:endParaRPr lang="zh-CN" altLang="en-US" dirty="0"/>
          </a:p>
        </p:txBody>
      </p:sp>
      <p:sp>
        <p:nvSpPr>
          <p:cNvPr id="3" name="内容占位符 2"/>
          <p:cNvSpPr>
            <a:spLocks noGrp="1"/>
          </p:cNvSpPr>
          <p:nvPr>
            <p:ph idx="1"/>
          </p:nvPr>
        </p:nvSpPr>
        <p:spPr/>
        <p:txBody>
          <a:bodyPr/>
          <a:lstStyle/>
          <a:p>
            <a:r>
              <a:rPr lang="zh-CN" altLang="en-US" dirty="0" smtClean="0"/>
              <a:t>案例背景与要求：路由器</a:t>
            </a:r>
            <a:r>
              <a:rPr lang="en-US" dirty="0" smtClean="0"/>
              <a:t>R1</a:t>
            </a:r>
            <a:r>
              <a:rPr lang="zh-CN" altLang="en-US" dirty="0" smtClean="0"/>
              <a:t>是因特网服务提供商（</a:t>
            </a:r>
            <a:r>
              <a:rPr lang="en-US" dirty="0" smtClean="0"/>
              <a:t>Internet Service Provider, ISP</a:t>
            </a:r>
            <a:r>
              <a:rPr lang="zh-CN" altLang="en-US" dirty="0" smtClean="0"/>
              <a:t>）路由器，并且假设路由器</a:t>
            </a:r>
            <a:r>
              <a:rPr lang="en-US" dirty="0" smtClean="0"/>
              <a:t>R1</a:t>
            </a:r>
            <a:r>
              <a:rPr lang="zh-CN" altLang="en-US" dirty="0" smtClean="0"/>
              <a:t>上已经有了通往</a:t>
            </a:r>
            <a:r>
              <a:rPr lang="en-US" dirty="0" smtClean="0"/>
              <a:t>Internet</a:t>
            </a:r>
            <a:r>
              <a:rPr lang="zh-CN" altLang="en-US" dirty="0" smtClean="0"/>
              <a:t>的路由。要求管理员配置路由器，实现所有的</a:t>
            </a:r>
            <a:r>
              <a:rPr lang="en-US" dirty="0" smtClean="0"/>
              <a:t>PC</a:t>
            </a:r>
            <a:r>
              <a:rPr lang="zh-CN" altLang="en-US" dirty="0" smtClean="0"/>
              <a:t>都能够互通，并且都能够访问</a:t>
            </a:r>
            <a:r>
              <a:rPr lang="en-US" dirty="0" smtClean="0"/>
              <a:t>Internet</a:t>
            </a:r>
            <a:r>
              <a:rPr lang="zh-CN" altLang="en-US" dirty="0" smtClean="0"/>
              <a:t>。</a:t>
            </a:r>
          </a:p>
          <a:p>
            <a:endParaRPr lang="zh-CN" altLang="en-US" dirty="0"/>
          </a:p>
        </p:txBody>
      </p:sp>
      <p:pic>
        <p:nvPicPr>
          <p:cNvPr id="4" name="图片 3"/>
          <p:cNvPicPr/>
          <p:nvPr/>
        </p:nvPicPr>
        <p:blipFill>
          <a:blip r:embed="rId2"/>
          <a:stretch>
            <a:fillRect/>
          </a:stretch>
        </p:blipFill>
        <p:spPr>
          <a:xfrm>
            <a:off x="1410970" y="2799192"/>
            <a:ext cx="8837930" cy="3792108"/>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228600" y="171450"/>
            <a:ext cx="11060113" cy="5181600"/>
          </a:xfrm>
          <a:prstGeom prst="rect">
            <a:avLst/>
          </a:prstGeom>
        </p:spPr>
        <p:txBody>
          <a:bodyPr/>
          <a:lstStyle/>
          <a:p>
            <a:r>
              <a:rPr lang="zh-CN" altLang="en-US" dirty="0" smtClean="0"/>
              <a:t>配置路由器</a:t>
            </a:r>
            <a:r>
              <a:rPr lang="en-US" dirty="0" smtClean="0"/>
              <a:t>R1</a:t>
            </a:r>
            <a:endParaRPr lang="zh-CN" altLang="en-US" dirty="0" smtClean="0"/>
          </a:p>
          <a:p>
            <a:r>
              <a:rPr lang="en-US" dirty="0" smtClean="0"/>
              <a:t>&lt;</a:t>
            </a:r>
            <a:r>
              <a:rPr lang="en-US" dirty="0" err="1" smtClean="0"/>
              <a:t>Huawei</a:t>
            </a:r>
            <a:r>
              <a:rPr lang="en-US" dirty="0" smtClean="0"/>
              <a:t>&gt;system-view </a:t>
            </a:r>
            <a:endParaRPr lang="zh-CN" altLang="en-US" dirty="0" smtClean="0"/>
          </a:p>
          <a:p>
            <a:r>
              <a:rPr lang="en-US" dirty="0" smtClean="0"/>
              <a:t>[</a:t>
            </a:r>
            <a:r>
              <a:rPr lang="en-US" dirty="0" err="1" smtClean="0"/>
              <a:t>Huawei</a:t>
            </a:r>
            <a:r>
              <a:rPr lang="en-US" dirty="0" smtClean="0"/>
              <a:t>]</a:t>
            </a:r>
            <a:r>
              <a:rPr lang="en-US" dirty="0" err="1" smtClean="0"/>
              <a:t>sysname</a:t>
            </a:r>
            <a:r>
              <a:rPr lang="en-US" dirty="0" smtClean="0"/>
              <a:t> R1 </a:t>
            </a:r>
            <a:endParaRPr lang="zh-CN" altLang="en-US" dirty="0" smtClean="0"/>
          </a:p>
          <a:p>
            <a:r>
              <a:rPr lang="en-US" dirty="0" smtClean="0"/>
              <a:t>[R1]</a:t>
            </a:r>
            <a:r>
              <a:rPr lang="en-US" dirty="0" err="1" smtClean="0"/>
              <a:t>ip</a:t>
            </a:r>
            <a:r>
              <a:rPr lang="en-US" dirty="0" smtClean="0"/>
              <a:t> route-static 3.3.3.0 24 1.1.1.2 </a:t>
            </a:r>
            <a:endParaRPr lang="zh-CN" altLang="en-US" dirty="0" smtClean="0"/>
          </a:p>
          <a:p>
            <a:r>
              <a:rPr lang="en-US" dirty="0" smtClean="0"/>
              <a:t>[R1]</a:t>
            </a:r>
            <a:r>
              <a:rPr lang="en-US" dirty="0" err="1" smtClean="0"/>
              <a:t>ip</a:t>
            </a:r>
            <a:r>
              <a:rPr lang="en-US" dirty="0" smtClean="0"/>
              <a:t> route-static 0.0.0.0  0 4.4.4.2 </a:t>
            </a:r>
            <a:endParaRPr lang="zh-CN" altLang="en-US" dirty="0" smtClean="0"/>
          </a:p>
          <a:p>
            <a:r>
              <a:rPr lang="zh-CN" altLang="en-US" dirty="0" smtClean="0"/>
              <a:t>配置路由器</a:t>
            </a:r>
            <a:r>
              <a:rPr lang="en-US" dirty="0" smtClean="0"/>
              <a:t>R2 </a:t>
            </a:r>
            <a:endParaRPr lang="zh-CN" altLang="en-US" dirty="0" smtClean="0"/>
          </a:p>
          <a:p>
            <a:r>
              <a:rPr lang="en-US" dirty="0" smtClean="0"/>
              <a:t>&lt;</a:t>
            </a:r>
            <a:r>
              <a:rPr lang="en-US" dirty="0" err="1" smtClean="0"/>
              <a:t>Huawei</a:t>
            </a:r>
            <a:r>
              <a:rPr lang="en-US" dirty="0" smtClean="0"/>
              <a:t>&gt;system-view </a:t>
            </a:r>
            <a:endParaRPr lang="zh-CN" altLang="en-US" dirty="0" smtClean="0"/>
          </a:p>
          <a:p>
            <a:r>
              <a:rPr lang="en-US" dirty="0" smtClean="0"/>
              <a:t>[</a:t>
            </a:r>
            <a:r>
              <a:rPr lang="en-US" dirty="0" err="1" smtClean="0"/>
              <a:t>Huawei</a:t>
            </a:r>
            <a:r>
              <a:rPr lang="en-US" dirty="0" smtClean="0"/>
              <a:t>]</a:t>
            </a:r>
            <a:r>
              <a:rPr lang="en-US" dirty="0" err="1" smtClean="0"/>
              <a:t>sysname</a:t>
            </a:r>
            <a:r>
              <a:rPr lang="en-US" dirty="0" smtClean="0"/>
              <a:t> R2 </a:t>
            </a:r>
            <a:endParaRPr lang="zh-CN" altLang="en-US" dirty="0" smtClean="0"/>
          </a:p>
          <a:p>
            <a:r>
              <a:rPr lang="en-US" dirty="0" smtClean="0"/>
              <a:t>[R2]</a:t>
            </a:r>
            <a:r>
              <a:rPr lang="en-US" dirty="0" err="1" smtClean="0"/>
              <a:t>ip</a:t>
            </a:r>
            <a:r>
              <a:rPr lang="en-US" dirty="0" smtClean="0"/>
              <a:t> route-static 0.0.0.0 0 1.1.1.1</a:t>
            </a:r>
            <a:endParaRPr lang="zh-CN" altLang="en-US" dirty="0" smtClean="0"/>
          </a:p>
          <a:p>
            <a:r>
              <a:rPr lang="zh-CN" altLang="en-US" dirty="0" smtClean="0"/>
              <a:t>配置路由器</a:t>
            </a:r>
            <a:r>
              <a:rPr lang="en-US" dirty="0" smtClean="0"/>
              <a:t>R3 </a:t>
            </a:r>
            <a:endParaRPr lang="zh-CN" altLang="en-US" dirty="0" smtClean="0"/>
          </a:p>
          <a:p>
            <a:r>
              <a:rPr lang="en-US" dirty="0" smtClean="0"/>
              <a:t>&lt;</a:t>
            </a:r>
            <a:r>
              <a:rPr lang="en-US" dirty="0" err="1" smtClean="0"/>
              <a:t>Huawei</a:t>
            </a:r>
            <a:r>
              <a:rPr lang="en-US" dirty="0" smtClean="0"/>
              <a:t>&gt;system-view </a:t>
            </a:r>
            <a:endParaRPr lang="zh-CN" altLang="en-US" dirty="0" smtClean="0"/>
          </a:p>
          <a:p>
            <a:r>
              <a:rPr lang="en-US" dirty="0" smtClean="0"/>
              <a:t>[</a:t>
            </a:r>
            <a:r>
              <a:rPr lang="en-US" dirty="0" err="1" smtClean="0"/>
              <a:t>Huawei</a:t>
            </a:r>
            <a:r>
              <a:rPr lang="en-US" dirty="0" smtClean="0"/>
              <a:t>]</a:t>
            </a:r>
            <a:r>
              <a:rPr lang="en-US" dirty="0" err="1" smtClean="0"/>
              <a:t>sysname</a:t>
            </a:r>
            <a:r>
              <a:rPr lang="en-US" dirty="0" smtClean="0"/>
              <a:t> R3 </a:t>
            </a:r>
            <a:endParaRPr lang="zh-CN" altLang="en-US" dirty="0" smtClean="0"/>
          </a:p>
          <a:p>
            <a:r>
              <a:rPr lang="en-US" dirty="0" smtClean="0"/>
              <a:t>[R3]</a:t>
            </a:r>
            <a:r>
              <a:rPr lang="en-US" dirty="0" err="1" smtClean="0"/>
              <a:t>ip</a:t>
            </a:r>
            <a:r>
              <a:rPr lang="en-US" dirty="0" smtClean="0"/>
              <a:t> route-static 0.0.0.0 0 4.4.4.1 </a:t>
            </a:r>
            <a:endParaRPr lang="zh-CN" altLang="en-US" dirty="0" smtClean="0"/>
          </a:p>
          <a:p>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304800"/>
            <a:ext cx="11290300" cy="1661993"/>
          </a:xfrm>
          <a:prstGeom prst="rect">
            <a:avLst/>
          </a:prstGeom>
          <a:noFill/>
        </p:spPr>
        <p:txBody>
          <a:bodyPr wrap="square" rtlCol="0">
            <a:spAutoFit/>
          </a:bodyPr>
          <a:lstStyle/>
          <a:p>
            <a:r>
              <a:rPr lang="zh-CN" altLang="en-US" sz="2800" dirty="0" smtClean="0"/>
              <a:t>完成以上配置后，在路由器</a:t>
            </a:r>
            <a:r>
              <a:rPr lang="en-US" sz="2800" dirty="0" smtClean="0"/>
              <a:t>R1</a:t>
            </a:r>
            <a:r>
              <a:rPr lang="zh-CN" altLang="en-US" sz="2800" dirty="0" smtClean="0"/>
              <a:t>系统视图状态下输入</a:t>
            </a:r>
            <a:r>
              <a:rPr lang="en-US" altLang="zh-CN" sz="2800" dirty="0" smtClean="0"/>
              <a:t>【</a:t>
            </a:r>
            <a:r>
              <a:rPr lang="en-US" sz="2800" dirty="0" smtClean="0"/>
              <a:t>display </a:t>
            </a:r>
            <a:r>
              <a:rPr lang="en-US" sz="2800" dirty="0" err="1" smtClean="0"/>
              <a:t>ip</a:t>
            </a:r>
            <a:r>
              <a:rPr lang="en-US" sz="2800" dirty="0" smtClean="0"/>
              <a:t> routing-table</a:t>
            </a:r>
            <a:r>
              <a:rPr lang="en-US" altLang="zh-CN" sz="2800" dirty="0" smtClean="0"/>
              <a:t>】</a:t>
            </a:r>
            <a:r>
              <a:rPr lang="zh-CN" altLang="en-US" sz="2800" dirty="0" smtClean="0"/>
              <a:t>命令查看其路由表。从输出结果显示，路由器</a:t>
            </a:r>
            <a:r>
              <a:rPr lang="en-US" sz="2800" dirty="0" smtClean="0"/>
              <a:t>R1</a:t>
            </a:r>
            <a:r>
              <a:rPr lang="zh-CN" altLang="en-US" sz="2800" dirty="0" smtClean="0"/>
              <a:t>的路由表中己经有了一条默认路由。</a:t>
            </a:r>
          </a:p>
          <a:p>
            <a:endParaRPr lang="zh-CN" altLang="en-US" dirty="0"/>
          </a:p>
        </p:txBody>
      </p:sp>
      <p:graphicFrame>
        <p:nvGraphicFramePr>
          <p:cNvPr id="5" name="表格 4"/>
          <p:cNvGraphicFramePr>
            <a:graphicFrameLocks noGrp="1"/>
          </p:cNvGraphicFramePr>
          <p:nvPr/>
        </p:nvGraphicFramePr>
        <p:xfrm>
          <a:off x="838200" y="2349500"/>
          <a:ext cx="10680699" cy="3302000"/>
        </p:xfrm>
        <a:graphic>
          <a:graphicData uri="http://schemas.openxmlformats.org/drawingml/2006/table">
            <a:tbl>
              <a:tblPr/>
              <a:tblGrid>
                <a:gridCol w="10680699"/>
              </a:tblGrid>
              <a:tr h="3302000">
                <a:tc>
                  <a:txBody>
                    <a:bodyPr/>
                    <a:lstStyle/>
                    <a:p>
                      <a:pPr indent="266700" algn="just">
                        <a:spcAft>
                          <a:spcPts val="0"/>
                        </a:spcAft>
                      </a:pPr>
                      <a:r>
                        <a:rPr lang="en-US" sz="2000" kern="0" dirty="0">
                          <a:latin typeface="宋体"/>
                          <a:ea typeface="宋体"/>
                          <a:cs typeface="Times New Roman"/>
                        </a:rPr>
                        <a:t>[R1]display </a:t>
                      </a:r>
                      <a:r>
                        <a:rPr lang="en-US" sz="2000" kern="0" dirty="0" err="1">
                          <a:latin typeface="宋体"/>
                          <a:ea typeface="宋体"/>
                          <a:cs typeface="Times New Roman"/>
                        </a:rPr>
                        <a:t>ip</a:t>
                      </a:r>
                      <a:r>
                        <a:rPr lang="en-US" sz="2000" kern="0" dirty="0">
                          <a:latin typeface="宋体"/>
                          <a:ea typeface="宋体"/>
                          <a:cs typeface="Times New Roman"/>
                        </a:rPr>
                        <a:t> routing-table </a:t>
                      </a:r>
                      <a:endParaRPr lang="zh-CN" sz="2000" kern="100" dirty="0">
                        <a:latin typeface="Calibri"/>
                        <a:ea typeface="宋体"/>
                        <a:cs typeface="Times New Roman"/>
                      </a:endParaRPr>
                    </a:p>
                    <a:p>
                      <a:pPr indent="266700" algn="just">
                        <a:spcAft>
                          <a:spcPts val="0"/>
                        </a:spcAft>
                      </a:pPr>
                      <a:r>
                        <a:rPr lang="en-US" sz="2000" kern="0" dirty="0">
                          <a:latin typeface="宋体"/>
                          <a:ea typeface="宋体"/>
                          <a:cs typeface="Times New Roman"/>
                        </a:rPr>
                        <a:t>Route Flags: R - relay, D - download to fib </a:t>
                      </a:r>
                      <a:endParaRPr lang="zh-CN" sz="2000" kern="100" dirty="0">
                        <a:latin typeface="Calibri"/>
                        <a:ea typeface="宋体"/>
                        <a:cs typeface="Times New Roman"/>
                      </a:endParaRPr>
                    </a:p>
                    <a:p>
                      <a:pPr indent="266700" algn="just">
                        <a:spcAft>
                          <a:spcPts val="0"/>
                        </a:spcAft>
                      </a:pPr>
                      <a:r>
                        <a:rPr lang="en-US" sz="2000" kern="0" dirty="0">
                          <a:latin typeface="宋体"/>
                          <a:ea typeface="宋体"/>
                          <a:cs typeface="Times New Roman"/>
                        </a:rPr>
                        <a:t>--------------------------------------------------------------------------</a:t>
                      </a:r>
                      <a:endParaRPr lang="zh-CN" sz="2000" kern="100" dirty="0">
                        <a:latin typeface="Calibri"/>
                        <a:ea typeface="宋体"/>
                        <a:cs typeface="Times New Roman"/>
                      </a:endParaRPr>
                    </a:p>
                    <a:p>
                      <a:pPr indent="266700" algn="just">
                        <a:spcAft>
                          <a:spcPts val="0"/>
                        </a:spcAft>
                      </a:pPr>
                      <a:r>
                        <a:rPr lang="en-US" sz="2000" kern="0" dirty="0">
                          <a:latin typeface="宋体"/>
                          <a:ea typeface="宋体"/>
                          <a:cs typeface="Times New Roman"/>
                        </a:rPr>
                        <a:t>Destination/Mask  Proto   Pre  Cost    Flags  </a:t>
                      </a:r>
                      <a:r>
                        <a:rPr lang="en-US" sz="2000" kern="0" dirty="0" err="1">
                          <a:latin typeface="宋体"/>
                          <a:ea typeface="宋体"/>
                          <a:cs typeface="Times New Roman"/>
                        </a:rPr>
                        <a:t>NextHop</a:t>
                      </a:r>
                      <a:r>
                        <a:rPr lang="en-US" sz="2000" kern="0" dirty="0">
                          <a:latin typeface="宋体"/>
                          <a:ea typeface="宋体"/>
                          <a:cs typeface="Times New Roman"/>
                        </a:rPr>
                        <a:t>    Interface </a:t>
                      </a:r>
                      <a:endParaRPr lang="zh-CN" sz="2000" kern="100" dirty="0">
                        <a:latin typeface="Calibri"/>
                        <a:ea typeface="宋体"/>
                        <a:cs typeface="Times New Roman"/>
                      </a:endParaRPr>
                    </a:p>
                    <a:p>
                      <a:pPr indent="266700" algn="just">
                        <a:spcAft>
                          <a:spcPts val="0"/>
                        </a:spcAft>
                      </a:pPr>
                      <a:r>
                        <a:rPr lang="en-US" sz="2000" kern="0" dirty="0">
                          <a:latin typeface="宋体"/>
                          <a:ea typeface="宋体"/>
                          <a:cs typeface="Times New Roman"/>
                        </a:rPr>
                        <a:t>0.0.0.0/24      Static  60   0       RD     4.4.4.2    GigabitEthernet1/0/0 </a:t>
                      </a:r>
                      <a:endParaRPr lang="zh-CN" sz="2000" kern="100" dirty="0">
                        <a:latin typeface="Calibri"/>
                        <a:ea typeface="宋体"/>
                        <a:cs typeface="Times New Roman"/>
                      </a:endParaRPr>
                    </a:p>
                    <a:p>
                      <a:pPr indent="266700" algn="just">
                        <a:spcAft>
                          <a:spcPts val="0"/>
                        </a:spcAft>
                      </a:pPr>
                      <a:r>
                        <a:rPr lang="en-US" sz="2000" kern="0" dirty="0">
                          <a:latin typeface="宋体"/>
                          <a:ea typeface="宋体"/>
                          <a:cs typeface="Times New Roman"/>
                        </a:rPr>
                        <a:t>2.2.2.0/24      Direct  0    0       D      2.2.2.1    GigabitEthernet1/0/1 </a:t>
                      </a:r>
                      <a:endParaRPr lang="zh-CN" sz="2000" kern="100" dirty="0">
                        <a:latin typeface="Calibri"/>
                        <a:ea typeface="宋体"/>
                        <a:cs typeface="Times New Roman"/>
                      </a:endParaRPr>
                    </a:p>
                    <a:p>
                      <a:pPr indent="266700" algn="just">
                        <a:spcAft>
                          <a:spcPts val="0"/>
                        </a:spcAft>
                      </a:pPr>
                      <a:r>
                        <a:rPr lang="en-US" sz="2000" kern="0" dirty="0">
                          <a:latin typeface="宋体"/>
                          <a:ea typeface="宋体"/>
                          <a:cs typeface="Times New Roman"/>
                        </a:rPr>
                        <a:t>2.2.2.1/32      Direct  0    0       D      127.0.0.1  InLoopBack0 </a:t>
                      </a:r>
                      <a:endParaRPr lang="zh-CN" sz="2000" kern="100" dirty="0">
                        <a:latin typeface="Calibri"/>
                        <a:ea typeface="宋体"/>
                        <a:cs typeface="Times New Roman"/>
                      </a:endParaRPr>
                    </a:p>
                    <a:p>
                      <a:pPr indent="266700" algn="just">
                        <a:spcAft>
                          <a:spcPts val="0"/>
                        </a:spcAft>
                      </a:pPr>
                      <a:r>
                        <a:rPr lang="en-US" sz="2000" kern="0" dirty="0">
                          <a:latin typeface="宋体"/>
                          <a:ea typeface="宋体"/>
                          <a:cs typeface="Times New Roman"/>
                        </a:rPr>
                        <a:t>3.3.3.0/24      Static  60   0       D      1.1.1.2    GigabitEthernet1/0/2 </a:t>
                      </a:r>
                      <a:endParaRPr lang="zh-CN" sz="2000" kern="100" dirty="0">
                        <a:latin typeface="Calibri"/>
                        <a:ea typeface="宋体"/>
                        <a:cs typeface="Times New Roman"/>
                      </a:endParaRPr>
                    </a:p>
                    <a:p>
                      <a:pPr indent="266700" algn="just">
                        <a:spcAft>
                          <a:spcPts val="0"/>
                        </a:spcAft>
                      </a:pPr>
                      <a:r>
                        <a:rPr lang="en-US" sz="2000" kern="0" dirty="0">
                          <a:latin typeface="宋体"/>
                          <a:ea typeface="宋体"/>
                          <a:cs typeface="Times New Roman"/>
                        </a:rPr>
                        <a:t>1.1.1.0/24      Direct  0    0       D      127.0.0.1  GigabitEthernet1/0/2 </a:t>
                      </a:r>
                      <a:endParaRPr lang="zh-CN" sz="2000" kern="100" dirty="0">
                        <a:latin typeface="Calibri"/>
                        <a:ea typeface="宋体"/>
                        <a:cs typeface="Times New Roman"/>
                      </a:endParaRPr>
                    </a:p>
                    <a:p>
                      <a:pPr indent="266700" algn="just">
                        <a:spcAft>
                          <a:spcPts val="0"/>
                        </a:spcAft>
                      </a:pPr>
                      <a:r>
                        <a:rPr lang="en-US" sz="2000" kern="0" dirty="0">
                          <a:latin typeface="宋体"/>
                          <a:ea typeface="宋体"/>
                          <a:cs typeface="Times New Roman"/>
                        </a:rPr>
                        <a:t>1.1.1.1/32      Direct  0    0       D      127.0.0.1  InLoopBack0 </a:t>
                      </a:r>
                      <a:endParaRPr lang="zh-CN" sz="2000" kern="100" dirty="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20">
                      <a:fgClr>
                        <a:srgbClr val="FFFFFF"/>
                      </a:fgClr>
                      <a:bgClr>
                        <a:srgbClr val="CCCCCC"/>
                      </a:bgClr>
                    </a:pattFill>
                  </a:tcPr>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5626100" cy="434162"/>
          </a:xfrm>
        </p:spPr>
        <p:txBody>
          <a:bodyPr/>
          <a:lstStyle/>
          <a:p>
            <a:r>
              <a:rPr lang="en-US" altLang="zh-CN" dirty="0" smtClean="0"/>
              <a:t>5.2.4 </a:t>
            </a:r>
            <a:r>
              <a:rPr lang="zh-CN" altLang="en-US" dirty="0" smtClean="0"/>
              <a:t>浮动静态路由和负载均衡</a:t>
            </a:r>
            <a:endParaRPr lang="zh-CN" altLang="en-US" dirty="0"/>
          </a:p>
        </p:txBody>
      </p:sp>
      <p:sp>
        <p:nvSpPr>
          <p:cNvPr id="3" name="内容占位符 2"/>
          <p:cNvSpPr>
            <a:spLocks noGrp="1"/>
          </p:cNvSpPr>
          <p:nvPr>
            <p:ph idx="1"/>
          </p:nvPr>
        </p:nvSpPr>
        <p:spPr/>
        <p:txBody>
          <a:bodyPr/>
          <a:lstStyle/>
          <a:p>
            <a:r>
              <a:rPr lang="zh-CN" altLang="en-US" dirty="0" smtClean="0"/>
              <a:t>浮动静态路由（</a:t>
            </a:r>
            <a:r>
              <a:rPr lang="en-US" dirty="0" smtClean="0"/>
              <a:t>Floating Static Route</a:t>
            </a:r>
            <a:r>
              <a:rPr lang="zh-CN" altLang="en-US" dirty="0" smtClean="0"/>
              <a:t>）是一种特殊的静态路由，通过配置去往相同的目标网络，但优先级不同的静态路由，以保证在网络中优先级较高的路由工作。而一旦主路由失效，备份路由会接替主路由，增强网络的可靠性。</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案例背景与要求：路由器</a:t>
            </a:r>
            <a:r>
              <a:rPr lang="en-US" dirty="0" smtClean="0"/>
              <a:t>R1</a:t>
            </a:r>
            <a:r>
              <a:rPr lang="zh-CN" altLang="en-US" dirty="0" smtClean="0"/>
              <a:t>模拟某公司总部，路由器</a:t>
            </a:r>
            <a:r>
              <a:rPr lang="en-US" dirty="0" smtClean="0"/>
              <a:t>R2</a:t>
            </a:r>
            <a:r>
              <a:rPr lang="zh-CN" altLang="en-US" dirty="0" smtClean="0"/>
              <a:t>与路由器</a:t>
            </a:r>
            <a:r>
              <a:rPr lang="en-US" dirty="0" smtClean="0"/>
              <a:t>R3</a:t>
            </a:r>
            <a:r>
              <a:rPr lang="zh-CN" altLang="en-US" dirty="0" smtClean="0"/>
              <a:t>模拟两个分部，主机</a:t>
            </a:r>
            <a:r>
              <a:rPr lang="en-US" dirty="0" smtClean="0"/>
              <a:t>PC1</a:t>
            </a:r>
            <a:r>
              <a:rPr lang="zh-CN" altLang="en-US" dirty="0" smtClean="0"/>
              <a:t>与</a:t>
            </a:r>
            <a:r>
              <a:rPr lang="en-US" dirty="0" smtClean="0"/>
              <a:t>PC2</a:t>
            </a:r>
            <a:r>
              <a:rPr lang="zh-CN" altLang="en-US" dirty="0" smtClean="0"/>
              <a:t>所在的网段分别模拟两个分部中的办公网络。现需要总部与各个分部、分部与分部之间都能够通信，且分部之间在通信时，直连链路为主用链路，通过总部的链路为备用链路。本实验要求使用浮动静态路由实现路由备份，并可以通过调整优先级的值实现路由器</a:t>
            </a:r>
            <a:r>
              <a:rPr lang="en-US" dirty="0" smtClean="0"/>
              <a:t>R2</a:t>
            </a:r>
            <a:r>
              <a:rPr lang="zh-CN" altLang="en-US" dirty="0" smtClean="0"/>
              <a:t>到</a:t>
            </a:r>
            <a:r>
              <a:rPr lang="en-US" dirty="0" smtClean="0"/>
              <a:t>12.1.1.0/24</a:t>
            </a:r>
            <a:r>
              <a:rPr lang="zh-CN" altLang="en-US" dirty="0" smtClean="0"/>
              <a:t>网络的负载均衡。</a:t>
            </a:r>
          </a:p>
          <a:p>
            <a:endParaRPr lang="zh-CN" altLang="en-US" dirty="0"/>
          </a:p>
        </p:txBody>
      </p:sp>
      <p:pic>
        <p:nvPicPr>
          <p:cNvPr id="4" name="图片 3"/>
          <p:cNvPicPr/>
          <p:nvPr/>
        </p:nvPicPr>
        <p:blipFill>
          <a:blip r:embed="rId2"/>
          <a:stretch>
            <a:fillRect/>
          </a:stretch>
        </p:blipFill>
        <p:spPr>
          <a:xfrm>
            <a:off x="1798637" y="3572522"/>
            <a:ext cx="6621463" cy="3044178"/>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17500" y="342900"/>
            <a:ext cx="9004300" cy="6555641"/>
          </a:xfrm>
          <a:prstGeom prst="rect">
            <a:avLst/>
          </a:prstGeom>
          <a:noFill/>
        </p:spPr>
        <p:txBody>
          <a:bodyPr wrap="square" rtlCol="0">
            <a:spAutoFit/>
          </a:bodyPr>
          <a:lstStyle/>
          <a:p>
            <a:r>
              <a:rPr lang="zh-CN" altLang="en-US" sz="2800" dirty="0" smtClean="0"/>
              <a:t>路由器</a:t>
            </a:r>
            <a:r>
              <a:rPr lang="en-US" sz="2800" dirty="0" smtClean="0"/>
              <a:t>R1</a:t>
            </a:r>
            <a:r>
              <a:rPr lang="zh-CN" altLang="en-US" sz="2800" dirty="0" smtClean="0"/>
              <a:t>的配置如下：</a:t>
            </a:r>
          </a:p>
          <a:p>
            <a:r>
              <a:rPr lang="en-US" sz="2800" dirty="0" smtClean="0"/>
              <a:t>&lt;</a:t>
            </a:r>
            <a:r>
              <a:rPr lang="en-US" sz="2800" dirty="0" err="1" smtClean="0"/>
              <a:t>Huawei</a:t>
            </a:r>
            <a:r>
              <a:rPr lang="en-US" sz="2800" dirty="0" smtClean="0"/>
              <a:t>&gt;system-view </a:t>
            </a:r>
            <a:endParaRPr lang="zh-CN" altLang="en-US" sz="2800" dirty="0" smtClean="0"/>
          </a:p>
          <a:p>
            <a:r>
              <a:rPr lang="en-US" sz="2800" dirty="0" smtClean="0"/>
              <a:t>[</a:t>
            </a:r>
            <a:r>
              <a:rPr lang="en-US" sz="2800" dirty="0" err="1" smtClean="0"/>
              <a:t>Huawei</a:t>
            </a:r>
            <a:r>
              <a:rPr lang="en-US" sz="2800" dirty="0" smtClean="0"/>
              <a:t>]</a:t>
            </a:r>
            <a:r>
              <a:rPr lang="en-US" sz="2800" dirty="0" err="1" smtClean="0"/>
              <a:t>sysname</a:t>
            </a:r>
            <a:r>
              <a:rPr lang="en-US" sz="2800" dirty="0" smtClean="0"/>
              <a:t> R1 </a:t>
            </a:r>
            <a:endParaRPr lang="zh-CN" altLang="en-US" sz="2800" dirty="0" smtClean="0"/>
          </a:p>
          <a:p>
            <a:r>
              <a:rPr lang="en-US" sz="2800" dirty="0" smtClean="0"/>
              <a:t>[R1]</a:t>
            </a:r>
            <a:r>
              <a:rPr lang="en-US" sz="2800" dirty="0" err="1" smtClean="0"/>
              <a:t>ip</a:t>
            </a:r>
            <a:r>
              <a:rPr lang="en-US" sz="2800" dirty="0" smtClean="0"/>
              <a:t> route-static 12.1.1.0 24 2.1.1.2 </a:t>
            </a:r>
            <a:endParaRPr lang="zh-CN" altLang="en-US" sz="2800" dirty="0" smtClean="0"/>
          </a:p>
          <a:p>
            <a:r>
              <a:rPr lang="en-US" sz="2800" dirty="0" smtClean="0"/>
              <a:t>[R1]</a:t>
            </a:r>
            <a:r>
              <a:rPr lang="en-US" sz="2800" dirty="0" err="1" smtClean="0"/>
              <a:t>ip</a:t>
            </a:r>
            <a:r>
              <a:rPr lang="en-US" sz="2800" dirty="0" smtClean="0"/>
              <a:t> route-static 11.1.1.0 24 1.1.1.2 </a:t>
            </a:r>
            <a:endParaRPr lang="zh-CN" altLang="en-US" sz="2800" dirty="0" smtClean="0"/>
          </a:p>
          <a:p>
            <a:r>
              <a:rPr lang="zh-CN" altLang="en-US" sz="2800" dirty="0" smtClean="0"/>
              <a:t>路由器</a:t>
            </a:r>
            <a:r>
              <a:rPr lang="en-US" sz="2800" dirty="0" smtClean="0"/>
              <a:t>R2</a:t>
            </a:r>
            <a:r>
              <a:rPr lang="zh-CN" altLang="en-US" sz="2800" dirty="0" smtClean="0"/>
              <a:t>的配置如下：</a:t>
            </a:r>
          </a:p>
          <a:p>
            <a:r>
              <a:rPr lang="en-US" sz="2800" dirty="0" smtClean="0"/>
              <a:t>&lt;</a:t>
            </a:r>
            <a:r>
              <a:rPr lang="en-US" sz="2800" dirty="0" err="1" smtClean="0"/>
              <a:t>Huawei</a:t>
            </a:r>
            <a:r>
              <a:rPr lang="en-US" sz="2800" dirty="0" smtClean="0"/>
              <a:t>&gt;system-view </a:t>
            </a:r>
            <a:endParaRPr lang="zh-CN" altLang="en-US" sz="2800" dirty="0" smtClean="0"/>
          </a:p>
          <a:p>
            <a:r>
              <a:rPr lang="en-US" sz="2800" dirty="0" smtClean="0"/>
              <a:t>[</a:t>
            </a:r>
            <a:r>
              <a:rPr lang="en-US" sz="2800" dirty="0" err="1" smtClean="0"/>
              <a:t>Huawei</a:t>
            </a:r>
            <a:r>
              <a:rPr lang="en-US" sz="2800" dirty="0" smtClean="0"/>
              <a:t>]</a:t>
            </a:r>
            <a:r>
              <a:rPr lang="en-US" sz="2800" dirty="0" err="1" smtClean="0"/>
              <a:t>sysname</a:t>
            </a:r>
            <a:r>
              <a:rPr lang="en-US" sz="2800" dirty="0" smtClean="0"/>
              <a:t> R2 </a:t>
            </a:r>
            <a:endParaRPr lang="zh-CN" altLang="en-US" sz="2800" dirty="0" smtClean="0"/>
          </a:p>
          <a:p>
            <a:r>
              <a:rPr lang="en-US" sz="2800" dirty="0" smtClean="0"/>
              <a:t>[R2]</a:t>
            </a:r>
            <a:r>
              <a:rPr lang="en-US" sz="2800" dirty="0" err="1" smtClean="0"/>
              <a:t>ip</a:t>
            </a:r>
            <a:r>
              <a:rPr lang="en-US" sz="2800" dirty="0" smtClean="0"/>
              <a:t> route-static 12.1.1.0 24 3.1.1.2 </a:t>
            </a:r>
            <a:endParaRPr lang="zh-CN" altLang="en-US" sz="2800" dirty="0" smtClean="0"/>
          </a:p>
          <a:p>
            <a:r>
              <a:rPr lang="en-US" sz="2800" dirty="0" smtClean="0"/>
              <a:t>[R2]</a:t>
            </a:r>
            <a:r>
              <a:rPr lang="en-US" sz="2800" dirty="0" err="1" smtClean="0"/>
              <a:t>ip</a:t>
            </a:r>
            <a:r>
              <a:rPr lang="en-US" sz="2800" dirty="0" smtClean="0"/>
              <a:t> route-static 12.1.1.0 24 1.1.1.1 preference 100 </a:t>
            </a:r>
            <a:endParaRPr lang="zh-CN" altLang="en-US" sz="2800" dirty="0" smtClean="0"/>
          </a:p>
          <a:p>
            <a:r>
              <a:rPr lang="zh-CN" altLang="en-US" sz="2800" dirty="0" smtClean="0"/>
              <a:t>路由器</a:t>
            </a:r>
            <a:r>
              <a:rPr lang="en-US" sz="2800" dirty="0" smtClean="0"/>
              <a:t>R3</a:t>
            </a:r>
            <a:r>
              <a:rPr lang="zh-CN" altLang="en-US" sz="2800" dirty="0" smtClean="0"/>
              <a:t>的配置如下：</a:t>
            </a:r>
          </a:p>
          <a:p>
            <a:r>
              <a:rPr lang="en-US" sz="2800" dirty="0" smtClean="0"/>
              <a:t>&lt;</a:t>
            </a:r>
            <a:r>
              <a:rPr lang="en-US" sz="2800" dirty="0" err="1" smtClean="0"/>
              <a:t>Huawei</a:t>
            </a:r>
            <a:r>
              <a:rPr lang="en-US" sz="2800" dirty="0" smtClean="0"/>
              <a:t>&gt;system-view </a:t>
            </a:r>
            <a:endParaRPr lang="zh-CN" altLang="en-US" sz="2800" dirty="0" smtClean="0"/>
          </a:p>
          <a:p>
            <a:r>
              <a:rPr lang="en-US" sz="2800" dirty="0" smtClean="0"/>
              <a:t>[</a:t>
            </a:r>
            <a:r>
              <a:rPr lang="en-US" sz="2800" dirty="0" err="1" smtClean="0"/>
              <a:t>Huawei</a:t>
            </a:r>
            <a:r>
              <a:rPr lang="en-US" sz="2800" dirty="0" smtClean="0"/>
              <a:t>]</a:t>
            </a:r>
            <a:r>
              <a:rPr lang="en-US" sz="2800" dirty="0" err="1" smtClean="0"/>
              <a:t>sysname</a:t>
            </a:r>
            <a:r>
              <a:rPr lang="en-US" sz="2800" dirty="0" smtClean="0"/>
              <a:t> R3 </a:t>
            </a:r>
            <a:endParaRPr lang="zh-CN" altLang="en-US" sz="2800" dirty="0" smtClean="0"/>
          </a:p>
          <a:p>
            <a:r>
              <a:rPr lang="en-US" sz="2800" dirty="0" smtClean="0"/>
              <a:t>[R3]</a:t>
            </a:r>
            <a:r>
              <a:rPr lang="en-US" sz="2800" dirty="0" err="1" smtClean="0"/>
              <a:t>ip</a:t>
            </a:r>
            <a:r>
              <a:rPr lang="en-US" sz="2800" dirty="0" smtClean="0"/>
              <a:t> route-static 11.1.1.0 24 3.1.1.1 </a:t>
            </a:r>
            <a:endParaRPr lang="zh-CN" altLang="en-US" sz="2800" dirty="0" smtClean="0"/>
          </a:p>
          <a:p>
            <a:r>
              <a:rPr lang="en-US" sz="2800" dirty="0" smtClean="0"/>
              <a:t>[R3]</a:t>
            </a:r>
            <a:r>
              <a:rPr lang="en-US" sz="2800" dirty="0" err="1" smtClean="0"/>
              <a:t>ip</a:t>
            </a:r>
            <a:r>
              <a:rPr lang="en-US" sz="2800" dirty="0" smtClean="0"/>
              <a:t> route-static 11.1.1.0 24 2.1.1.1 preference 100 </a:t>
            </a:r>
            <a:endParaRPr lang="zh-CN" altLang="en-US" sz="2800"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75657" y="2696547"/>
            <a:ext cx="6447453" cy="707886"/>
          </a:xfrm>
          <a:prstGeom prst="rect">
            <a:avLst/>
          </a:prstGeom>
          <a:noFill/>
        </p:spPr>
        <p:txBody>
          <a:bodyPr wrap="square" rtlCol="0">
            <a:spAutoFit/>
          </a:bodyPr>
          <a:lstStyle/>
          <a:p>
            <a:r>
              <a:rPr lang="en-US" altLang="zh-CN" sz="4000" b="1" dirty="0" smtClean="0">
                <a:solidFill>
                  <a:schemeClr val="bg1"/>
                </a:solidFill>
              </a:rPr>
              <a:t>5.1 </a:t>
            </a:r>
            <a:r>
              <a:rPr lang="zh-CN" altLang="en-US" sz="4000" b="1" dirty="0" smtClean="0">
                <a:solidFill>
                  <a:schemeClr val="bg1"/>
                </a:solidFill>
              </a:rPr>
              <a:t>路由基础</a:t>
            </a:r>
            <a:endParaRPr lang="zh-CN" altLang="en-US" sz="4000" b="1" dirty="0">
              <a:solidFill>
                <a:schemeClr val="bg1"/>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75657" y="2696547"/>
            <a:ext cx="6447453" cy="707886"/>
          </a:xfrm>
          <a:prstGeom prst="rect">
            <a:avLst/>
          </a:prstGeom>
          <a:noFill/>
        </p:spPr>
        <p:txBody>
          <a:bodyPr wrap="square" rtlCol="0">
            <a:spAutoFit/>
          </a:bodyPr>
          <a:lstStyle/>
          <a:p>
            <a:r>
              <a:rPr lang="en-US" altLang="zh-CN" sz="4000" b="1" dirty="0" smtClean="0">
                <a:solidFill>
                  <a:schemeClr val="bg1"/>
                </a:solidFill>
              </a:rPr>
              <a:t>5.3 </a:t>
            </a:r>
            <a:r>
              <a:rPr lang="zh-CN" altLang="en-US" sz="4000" b="1" dirty="0" smtClean="0">
                <a:solidFill>
                  <a:schemeClr val="bg1"/>
                </a:solidFill>
              </a:rPr>
              <a:t>动态路由协议及分类</a:t>
            </a:r>
            <a:endParaRPr lang="zh-CN" altLang="en-US" sz="4000" b="1" dirty="0">
              <a:solidFill>
                <a:schemeClr val="bg1"/>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r>
              <a:rPr lang="zh-CN" altLang="en-US" dirty="0" smtClean="0"/>
              <a:t>动态路由协议具有自动发现和维护路由信息的能力。动态路由的优点是无须管理员手工配置具体的路由表项，而是通过路由协议自动发现和计算。这样当网络拓扑结构复杂时，使用动态路由可减少管理员的配置工作，且减少配置错误。另外，动态路由协议支持路由备份，如果原有链路故障导致路由表项失效，协议可自动计算和使用另外的路径，无需管理员人工介入。但路由器使用动态路由协议后，路由器之间需要交互动态路由协议报文，会占用一部分链路开销；并且动态路由协议配置复杂，需要管理员掌握一定的路由协议知识。</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p:cNvPicPr>
          <p:nvPr>
            <p:ph idx="1"/>
          </p:nvPr>
        </p:nvPicPr>
        <p:blipFill>
          <a:blip r:embed="rId2"/>
          <a:stretch>
            <a:fillRect/>
          </a:stretch>
        </p:blipFill>
        <p:spPr>
          <a:xfrm>
            <a:off x="546101" y="1587501"/>
            <a:ext cx="9804400" cy="3606799"/>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动态路由协议的目的在于对路由信息的计算与维护。通常，各种动态路由协议的工作过程大致相同，都包括以下四个阶段。</a:t>
            </a:r>
          </a:p>
          <a:p>
            <a:r>
              <a:rPr lang="zh-CN" altLang="en-US" dirty="0" smtClean="0"/>
              <a:t>（</a:t>
            </a:r>
            <a:r>
              <a:rPr lang="en-US" dirty="0" smtClean="0"/>
              <a:t>1</a:t>
            </a:r>
            <a:r>
              <a:rPr lang="zh-CN" altLang="en-US" dirty="0" smtClean="0"/>
              <a:t>）邻居发现</a:t>
            </a:r>
          </a:p>
          <a:p>
            <a:r>
              <a:rPr lang="zh-CN" altLang="en-US" dirty="0" smtClean="0"/>
              <a:t>（</a:t>
            </a:r>
            <a:r>
              <a:rPr lang="en-US" dirty="0" smtClean="0"/>
              <a:t>2</a:t>
            </a:r>
            <a:r>
              <a:rPr lang="zh-CN" altLang="en-US" dirty="0" smtClean="0"/>
              <a:t>）交换路由信息</a:t>
            </a:r>
          </a:p>
          <a:p>
            <a:r>
              <a:rPr lang="zh-CN" altLang="en-US" dirty="0" smtClean="0"/>
              <a:t>（</a:t>
            </a:r>
            <a:r>
              <a:rPr lang="en-US" dirty="0" smtClean="0"/>
              <a:t>3</a:t>
            </a:r>
            <a:r>
              <a:rPr lang="zh-CN" altLang="en-US" dirty="0" smtClean="0"/>
              <a:t>）计算路由</a:t>
            </a:r>
          </a:p>
          <a:p>
            <a:r>
              <a:rPr lang="zh-CN" altLang="en-US" dirty="0" smtClean="0"/>
              <a:t>（</a:t>
            </a:r>
            <a:r>
              <a:rPr lang="en-US" dirty="0" smtClean="0"/>
              <a:t>4</a:t>
            </a:r>
            <a:r>
              <a:rPr lang="zh-CN" altLang="en-US" dirty="0" smtClean="0"/>
              <a:t>）维护路由</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5.3.1 </a:t>
            </a:r>
            <a:r>
              <a:rPr lang="zh-CN" altLang="en-US" dirty="0" smtClean="0"/>
              <a:t>距离矢量路由协议</a:t>
            </a:r>
            <a:endParaRPr lang="zh-CN" altLang="en-US" dirty="0"/>
          </a:p>
        </p:txBody>
      </p:sp>
      <p:sp>
        <p:nvSpPr>
          <p:cNvPr id="3" name="内容占位符 2"/>
          <p:cNvSpPr>
            <a:spLocks noGrp="1"/>
          </p:cNvSpPr>
          <p:nvPr>
            <p:ph idx="1"/>
          </p:nvPr>
        </p:nvSpPr>
        <p:spPr/>
        <p:txBody>
          <a:bodyPr/>
          <a:lstStyle/>
          <a:p>
            <a:r>
              <a:rPr lang="zh-CN" altLang="en-US" dirty="0" smtClean="0"/>
              <a:t>距离矢量路由协议基于贝尔曼</a:t>
            </a:r>
            <a:r>
              <a:rPr lang="en-US" dirty="0" smtClean="0"/>
              <a:t>-</a:t>
            </a:r>
            <a:r>
              <a:rPr lang="zh-CN" altLang="en-US" dirty="0" smtClean="0"/>
              <a:t>福特算法，也称</a:t>
            </a:r>
            <a:r>
              <a:rPr lang="en-US" dirty="0" smtClean="0"/>
              <a:t>D-V</a:t>
            </a:r>
            <a:r>
              <a:rPr lang="zh-CN" altLang="en-US" dirty="0" smtClean="0"/>
              <a:t>算法。这种算法的特点就是计算路由时只考虑到目的网络的距离和方向。路由器从邻居接收到路由更新后，将路由更新中的路由表项加入到自己的路由表中，其度量值在原来基础上加</a:t>
            </a:r>
            <a:r>
              <a:rPr lang="en-US" dirty="0" smtClean="0"/>
              <a:t>1</a:t>
            </a:r>
            <a:r>
              <a:rPr lang="zh-CN" altLang="en-US" dirty="0" smtClean="0"/>
              <a:t>，表示经过了一跳。并将路由表项的下一跳置为邻居路由器的地址，表示是经过邻居路由器学到的。距离矢量路由协议完全信任邻居路由器，它并不知道整个网络的拓扑环境，这样在环型拓扑网络中可能会产生路由环路。所以采用</a:t>
            </a:r>
            <a:r>
              <a:rPr lang="en-US" dirty="0" smtClean="0"/>
              <a:t>D-V</a:t>
            </a:r>
            <a:r>
              <a:rPr lang="zh-CN" altLang="en-US" dirty="0" smtClean="0"/>
              <a:t>算法的路由器采用了一些避免环路的机制，例如水平分割、路由毒化、毒性逆转等。</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总结距离矢量路由协议的特点如下：</a:t>
            </a:r>
          </a:p>
          <a:p>
            <a:pPr lvl="0"/>
            <a:r>
              <a:rPr lang="zh-CN" altLang="en-US" dirty="0" smtClean="0"/>
              <a:t>周期性、广播式发送路由更新</a:t>
            </a:r>
          </a:p>
          <a:p>
            <a:pPr lvl="0"/>
            <a:r>
              <a:rPr lang="zh-CN" altLang="en-US" dirty="0" smtClean="0"/>
              <a:t>路由更新中携带全部路由表，接收方据此更新自己的路由</a:t>
            </a:r>
          </a:p>
          <a:p>
            <a:pPr lvl="0"/>
            <a:r>
              <a:rPr lang="zh-CN" altLang="en-US" dirty="0" smtClean="0"/>
              <a:t>超过一定时间接收不到路由更新，则认为路由失效</a:t>
            </a:r>
          </a:p>
          <a:p>
            <a:pPr lvl="0"/>
            <a:r>
              <a:rPr lang="zh-CN" altLang="en-US" dirty="0" smtClean="0"/>
              <a:t>以到达目的网络的距离（跳数）作为度量值</a:t>
            </a:r>
          </a:p>
          <a:p>
            <a:pPr lvl="0"/>
            <a:r>
              <a:rPr lang="zh-CN" altLang="en-US" dirty="0" smtClean="0"/>
              <a:t>拓扑变化以逐跳的方式扩散</a:t>
            </a:r>
          </a:p>
          <a:p>
            <a:pPr lvl="0"/>
            <a:r>
              <a:rPr lang="zh-CN" altLang="en-US" dirty="0" smtClean="0"/>
              <a:t>路由收敛速度慢</a:t>
            </a:r>
          </a:p>
          <a:p>
            <a:r>
              <a:rPr lang="zh-CN" altLang="en-US" dirty="0" smtClean="0"/>
              <a:t>采用</a:t>
            </a:r>
            <a:r>
              <a:rPr lang="en-US" dirty="0" smtClean="0"/>
              <a:t>D-V</a:t>
            </a:r>
            <a:r>
              <a:rPr lang="zh-CN" altLang="en-US" dirty="0" smtClean="0"/>
              <a:t>算法，可能导致路由环路</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5.3.2 </a:t>
            </a:r>
            <a:r>
              <a:rPr lang="zh-CN" altLang="en-US" dirty="0" smtClean="0"/>
              <a:t>链路状态路由协议</a:t>
            </a:r>
            <a:br>
              <a:rPr lang="zh-CN" altLang="en-US" dirty="0" smtClean="0"/>
            </a:br>
            <a:endParaRPr lang="zh-CN" altLang="en-US" dirty="0"/>
          </a:p>
        </p:txBody>
      </p:sp>
      <p:sp>
        <p:nvSpPr>
          <p:cNvPr id="3" name="内容占位符 2"/>
          <p:cNvSpPr>
            <a:spLocks noGrp="1"/>
          </p:cNvSpPr>
          <p:nvPr>
            <p:ph idx="1"/>
          </p:nvPr>
        </p:nvSpPr>
        <p:spPr/>
        <p:txBody>
          <a:bodyPr/>
          <a:lstStyle/>
          <a:p>
            <a:r>
              <a:rPr lang="zh-CN" altLang="en-US" dirty="0" smtClean="0"/>
              <a:t>链路状态路由协议首先是基于</a:t>
            </a:r>
            <a:r>
              <a:rPr lang="en-US" dirty="0" err="1" smtClean="0"/>
              <a:t>Dijkstra</a:t>
            </a:r>
            <a:r>
              <a:rPr lang="zh-CN" altLang="en-US" dirty="0" smtClean="0"/>
              <a:t>算法，此算法又被称为最短路径优先算法。链路状态路由协议以到目的网络的开销（</a:t>
            </a:r>
            <a:r>
              <a:rPr lang="en-US" dirty="0" smtClean="0"/>
              <a:t>Cost</a:t>
            </a:r>
            <a:r>
              <a:rPr lang="zh-CN" altLang="en-US" dirty="0" smtClean="0"/>
              <a:t>）作为度量值。路由器根据该接口的带宽自动计算到达邻居的权值，带宽与权值成反比，带宽越高，权值越小，表示到邻居的路径越好。在使用最短路径优先算法计算最短路径树时，将自己到各节点的路径上权值相加，也就计算出了到达各节点的开销，将此开销作为路由度量值。</a:t>
            </a:r>
          </a:p>
          <a:p>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总结链路状态路由协议的特点如下：</a:t>
            </a:r>
          </a:p>
          <a:p>
            <a:pPr lvl="0"/>
            <a:r>
              <a:rPr lang="zh-CN" altLang="en-US" dirty="0" smtClean="0"/>
              <a:t>通过</a:t>
            </a:r>
            <a:r>
              <a:rPr lang="en-US" dirty="0" smtClean="0"/>
              <a:t>Hello</a:t>
            </a:r>
            <a:r>
              <a:rPr lang="zh-CN" altLang="en-US" dirty="0" smtClean="0"/>
              <a:t>报文来发现邻居</a:t>
            </a:r>
          </a:p>
          <a:p>
            <a:pPr lvl="0"/>
            <a:r>
              <a:rPr lang="zh-CN" altLang="en-US" dirty="0" smtClean="0"/>
              <a:t>建立邻接关系后，只发送链路状态通告（</a:t>
            </a:r>
            <a:r>
              <a:rPr lang="en-US" dirty="0" smtClean="0"/>
              <a:t>LSA</a:t>
            </a:r>
            <a:r>
              <a:rPr lang="zh-CN" altLang="en-US" dirty="0" smtClean="0"/>
              <a:t>）</a:t>
            </a:r>
          </a:p>
          <a:p>
            <a:pPr lvl="0"/>
            <a:r>
              <a:rPr lang="zh-CN" altLang="en-US" dirty="0" smtClean="0"/>
              <a:t>根据自己链路状态信息库（</a:t>
            </a:r>
            <a:r>
              <a:rPr lang="en-US" dirty="0" smtClean="0"/>
              <a:t>LSDB</a:t>
            </a:r>
            <a:r>
              <a:rPr lang="zh-CN" altLang="en-US" dirty="0" smtClean="0"/>
              <a:t>）来计算路由</a:t>
            </a:r>
          </a:p>
          <a:p>
            <a:pPr lvl="0"/>
            <a:r>
              <a:rPr lang="zh-CN" altLang="en-US" dirty="0" smtClean="0"/>
              <a:t>以到目的网络开销（</a:t>
            </a:r>
            <a:r>
              <a:rPr lang="en-US" dirty="0" smtClean="0"/>
              <a:t>Cost</a:t>
            </a:r>
            <a:r>
              <a:rPr lang="zh-CN" altLang="en-US" dirty="0" smtClean="0"/>
              <a:t>）作为度量值</a:t>
            </a:r>
          </a:p>
          <a:p>
            <a:pPr lvl="0"/>
            <a:r>
              <a:rPr lang="zh-CN" altLang="en-US" dirty="0" smtClean="0"/>
              <a:t>链路状态变化时，立即发送</a:t>
            </a:r>
            <a:r>
              <a:rPr lang="en-US" dirty="0" smtClean="0"/>
              <a:t>LSA</a:t>
            </a:r>
            <a:r>
              <a:rPr lang="zh-CN" altLang="en-US" dirty="0" smtClean="0"/>
              <a:t>到区域内所有路由器</a:t>
            </a:r>
          </a:p>
          <a:p>
            <a:pPr lvl="0"/>
            <a:r>
              <a:rPr lang="zh-CN" altLang="en-US" dirty="0" smtClean="0"/>
              <a:t>路由收敛速度快</a:t>
            </a:r>
          </a:p>
          <a:p>
            <a:pPr lvl="0"/>
            <a:r>
              <a:rPr lang="zh-CN" altLang="en-US" dirty="0" smtClean="0"/>
              <a:t>采用最短路径树算法，无路由环路</a:t>
            </a:r>
          </a:p>
          <a:p>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75657" y="2696547"/>
            <a:ext cx="6447453" cy="707886"/>
          </a:xfrm>
          <a:prstGeom prst="rect">
            <a:avLst/>
          </a:prstGeom>
          <a:noFill/>
        </p:spPr>
        <p:txBody>
          <a:bodyPr wrap="square" rtlCol="0">
            <a:spAutoFit/>
          </a:bodyPr>
          <a:lstStyle/>
          <a:p>
            <a:r>
              <a:rPr lang="en-US" altLang="zh-CN" sz="4000" b="1" dirty="0" smtClean="0">
                <a:solidFill>
                  <a:schemeClr val="bg1"/>
                </a:solidFill>
              </a:rPr>
              <a:t>5.4 </a:t>
            </a:r>
            <a:r>
              <a:rPr lang="zh-CN" altLang="en-US" sz="4000" b="1" dirty="0" smtClean="0">
                <a:solidFill>
                  <a:schemeClr val="bg1"/>
                </a:solidFill>
              </a:rPr>
              <a:t>距离矢量路由协议</a:t>
            </a:r>
            <a:r>
              <a:rPr lang="en-US" altLang="zh-CN" sz="4000" b="1" dirty="0" smtClean="0">
                <a:solidFill>
                  <a:schemeClr val="bg1"/>
                </a:solidFill>
              </a:rPr>
              <a:t>RIP</a:t>
            </a:r>
            <a:endParaRPr lang="zh-CN" altLang="en-US" sz="4000" b="1" dirty="0">
              <a:solidFill>
                <a:schemeClr val="bg1"/>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r>
              <a:rPr lang="en-US" dirty="0" smtClean="0"/>
              <a:t>RIP</a:t>
            </a:r>
            <a:r>
              <a:rPr lang="en-US" altLang="zh-CN" dirty="0" smtClean="0"/>
              <a:t>—</a:t>
            </a:r>
            <a:r>
              <a:rPr lang="zh-CN" altLang="en-US" dirty="0" smtClean="0"/>
              <a:t>路由信息协议作为最早的动态路由协议，它是一种基于距离矢量的内部网关路由协议。它配置容易、原理简单。</a:t>
            </a:r>
            <a:endParaRPr lang="en-US" altLang="zh-CN" dirty="0" smtClean="0"/>
          </a:p>
          <a:p>
            <a:r>
              <a:rPr lang="en-US" dirty="0" smtClean="0"/>
              <a:t>RIP</a:t>
            </a:r>
            <a:r>
              <a:rPr lang="zh-CN" altLang="en-US" dirty="0" smtClean="0"/>
              <a:t>使用跳数（</a:t>
            </a:r>
            <a:r>
              <a:rPr lang="en-US" dirty="0" smtClean="0"/>
              <a:t>Hop Count</a:t>
            </a:r>
            <a:r>
              <a:rPr lang="zh-CN" altLang="en-US" dirty="0" smtClean="0"/>
              <a:t>）衡量到达目的网络的距离（度量值）。在</a:t>
            </a:r>
            <a:r>
              <a:rPr lang="en-US" dirty="0" smtClean="0"/>
              <a:t>RIP</a:t>
            </a:r>
            <a:r>
              <a:rPr lang="zh-CN" altLang="en-US" dirty="0" smtClean="0"/>
              <a:t>中，路由器与它直连网络的距离记为</a:t>
            </a:r>
            <a:r>
              <a:rPr lang="en-US" dirty="0" smtClean="0"/>
              <a:t>0</a:t>
            </a:r>
            <a:r>
              <a:rPr lang="zh-CN" altLang="en-US" dirty="0" smtClean="0"/>
              <a:t>（直连网络跳数为</a:t>
            </a:r>
            <a:r>
              <a:rPr lang="en-US" dirty="0" smtClean="0"/>
              <a:t>0</a:t>
            </a:r>
            <a:r>
              <a:rPr lang="zh-CN" altLang="en-US" dirty="0" smtClean="0"/>
              <a:t>），通过与其直接相连的路由器到达下一个网络的跳数记为</a:t>
            </a:r>
            <a:r>
              <a:rPr lang="en-US" dirty="0" smtClean="0"/>
              <a:t>1</a:t>
            </a:r>
            <a:r>
              <a:rPr lang="zh-CN" altLang="en-US" dirty="0" smtClean="0"/>
              <a:t>，以此类推，每经过一个路由器，跳数加</a:t>
            </a:r>
            <a:r>
              <a:rPr lang="en-US" dirty="0" smtClean="0"/>
              <a:t>1</a:t>
            </a:r>
            <a:r>
              <a:rPr lang="zh-CN" altLang="en-US" dirty="0" smtClean="0"/>
              <a:t>。为了达到路由收敛，限制收敛时间，</a:t>
            </a:r>
            <a:r>
              <a:rPr lang="en-US" dirty="0" smtClean="0"/>
              <a:t>RIP</a:t>
            </a:r>
            <a:r>
              <a:rPr lang="zh-CN" altLang="en-US" dirty="0" smtClean="0"/>
              <a:t>度量值限定在</a:t>
            </a:r>
            <a:r>
              <a:rPr lang="en-US" dirty="0" smtClean="0"/>
              <a:t>0~15</a:t>
            </a:r>
            <a:r>
              <a:rPr lang="zh-CN" altLang="en-US" dirty="0" smtClean="0"/>
              <a:t>之间。度量值大于等于</a:t>
            </a:r>
            <a:r>
              <a:rPr lang="en-US" dirty="0" smtClean="0"/>
              <a:t>16</a:t>
            </a:r>
            <a:r>
              <a:rPr lang="zh-CN" altLang="en-US" dirty="0" smtClean="0"/>
              <a:t>，则定义为无穷大，也就是网络不可达。正是因为这个限制，运行</a:t>
            </a:r>
            <a:r>
              <a:rPr lang="en-US" dirty="0" smtClean="0"/>
              <a:t>RIP</a:t>
            </a:r>
            <a:r>
              <a:rPr lang="zh-CN" altLang="en-US" dirty="0" smtClean="0"/>
              <a:t>协议的网络中，网络规模不能太大。网络规模超过</a:t>
            </a:r>
            <a:r>
              <a:rPr lang="en-US" dirty="0" smtClean="0"/>
              <a:t>16</a:t>
            </a:r>
            <a:r>
              <a:rPr lang="zh-CN" altLang="en-US" dirty="0" smtClean="0"/>
              <a:t>跳，标记度量值为</a:t>
            </a:r>
            <a:r>
              <a:rPr lang="en-US" dirty="0" smtClean="0"/>
              <a:t>16</a:t>
            </a:r>
            <a:r>
              <a:rPr lang="zh-CN" altLang="en-US" dirty="0" smtClean="0"/>
              <a:t>，由于协议本身缺陷，认为该网络不可达。</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5.1.1 </a:t>
            </a:r>
            <a:r>
              <a:rPr lang="zh-CN" altLang="en-US" dirty="0" smtClean="0"/>
              <a:t>路由的基本概念</a:t>
            </a:r>
            <a:endParaRPr lang="zh-CN" altLang="en-US" dirty="0"/>
          </a:p>
        </p:txBody>
      </p:sp>
      <p:sp>
        <p:nvSpPr>
          <p:cNvPr id="7" name="内容占位符 6"/>
          <p:cNvSpPr>
            <a:spLocks noGrp="1"/>
          </p:cNvSpPr>
          <p:nvPr>
            <p:ph idx="1"/>
          </p:nvPr>
        </p:nvSpPr>
        <p:spPr>
          <a:xfrm>
            <a:off x="495300" y="1048385"/>
            <a:ext cx="11060430" cy="2072006"/>
          </a:xfrm>
        </p:spPr>
        <p:txBody>
          <a:bodyPr/>
          <a:lstStyle/>
          <a:p>
            <a:r>
              <a:rPr lang="zh-CN" altLang="en-US" dirty="0" smtClean="0"/>
              <a:t>路由器提供了将异构网络互连起来的机制，实现将数据包从一个网络发送到另一网络。</a:t>
            </a:r>
            <a:endParaRPr lang="en-US" altLang="zh-CN" dirty="0" smtClean="0"/>
          </a:p>
          <a:p>
            <a:r>
              <a:rPr lang="zh-CN" altLang="en-US" dirty="0" smtClean="0"/>
              <a:t>路由（</a:t>
            </a:r>
            <a:r>
              <a:rPr lang="en-US" dirty="0" smtClean="0"/>
              <a:t>Route</a:t>
            </a:r>
            <a:r>
              <a:rPr lang="zh-CN" altLang="en-US" dirty="0" smtClean="0"/>
              <a:t>）是一个网络层的术语，作为名词它是指从某一网络设备出发去往某个目的地的路径，作为动词它是指跨越一个从源主机到目标主机的网络来转发数据包。</a:t>
            </a:r>
            <a:endParaRPr lang="zh-CN" altLang="en-US" dirty="0"/>
          </a:p>
        </p:txBody>
      </p:sp>
      <p:pic>
        <p:nvPicPr>
          <p:cNvPr id="8" name="图片 7"/>
          <p:cNvPicPr/>
          <p:nvPr/>
        </p:nvPicPr>
        <p:blipFill>
          <a:blip r:embed="rId2"/>
          <a:stretch>
            <a:fillRect/>
          </a:stretch>
        </p:blipFill>
        <p:spPr>
          <a:xfrm>
            <a:off x="1770062" y="3128327"/>
            <a:ext cx="8196898" cy="3135313"/>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5194300" cy="434162"/>
          </a:xfrm>
        </p:spPr>
        <p:txBody>
          <a:bodyPr/>
          <a:lstStyle/>
          <a:p>
            <a:r>
              <a:rPr lang="en-US" altLang="zh-CN" dirty="0" smtClean="0"/>
              <a:t>5.4.1 RIP</a:t>
            </a:r>
            <a:r>
              <a:rPr lang="zh-CN" altLang="en-US" dirty="0" smtClean="0"/>
              <a:t>路由协议工作原理</a:t>
            </a:r>
            <a:endParaRPr lang="zh-CN" altLang="en-US" dirty="0"/>
          </a:p>
        </p:txBody>
      </p:sp>
      <p:sp>
        <p:nvSpPr>
          <p:cNvPr id="3" name="内容占位符 2"/>
          <p:cNvSpPr>
            <a:spLocks noGrp="1"/>
          </p:cNvSpPr>
          <p:nvPr>
            <p:ph idx="1"/>
          </p:nvPr>
        </p:nvSpPr>
        <p:spPr/>
        <p:txBody>
          <a:bodyPr/>
          <a:lstStyle/>
          <a:p>
            <a:r>
              <a:rPr lang="zh-CN" altLang="en-US" dirty="0" smtClean="0"/>
              <a:t>每台路由器将收到的路由信息和本地路由器中的路由表信息进行比较，根据以下原则进行路由更新：</a:t>
            </a:r>
          </a:p>
          <a:p>
            <a:r>
              <a:rPr lang="zh-CN" altLang="en-US" dirty="0" smtClean="0"/>
              <a:t>（</a:t>
            </a:r>
            <a:r>
              <a:rPr lang="en-US" dirty="0" smtClean="0"/>
              <a:t>1</a:t>
            </a:r>
            <a:r>
              <a:rPr lang="zh-CN" altLang="en-US" dirty="0" smtClean="0"/>
              <a:t>）对本地路由表中不存在的路由项，当度量值小于</a:t>
            </a:r>
            <a:r>
              <a:rPr lang="en-US" dirty="0" smtClean="0"/>
              <a:t>16</a:t>
            </a:r>
            <a:r>
              <a:rPr lang="zh-CN" altLang="en-US" dirty="0" smtClean="0"/>
              <a:t>时，添加此路由项到本地路由表中；</a:t>
            </a:r>
          </a:p>
          <a:p>
            <a:r>
              <a:rPr lang="zh-CN" altLang="en-US" dirty="0" smtClean="0"/>
              <a:t>（</a:t>
            </a:r>
            <a:r>
              <a:rPr lang="en-US" dirty="0" smtClean="0"/>
              <a:t>2</a:t>
            </a:r>
            <a:r>
              <a:rPr lang="zh-CN" altLang="en-US" dirty="0" smtClean="0"/>
              <a:t>）对本地路由表中存在的路由项，如果是同一个邻居发送的，不论度量值增大还是减小，都更新该路由项（这可能邻居路由器学习到新的路由）；</a:t>
            </a:r>
          </a:p>
          <a:p>
            <a:r>
              <a:rPr lang="zh-CN" altLang="en-US" dirty="0" smtClean="0"/>
              <a:t>（</a:t>
            </a:r>
            <a:r>
              <a:rPr lang="en-US" dirty="0" smtClean="0"/>
              <a:t>3</a:t>
            </a:r>
            <a:r>
              <a:rPr lang="zh-CN" altLang="en-US" dirty="0" smtClean="0"/>
              <a:t>）对本地路由表中存在的路由项，如果是不用邻居发送的，只有度量值减小才更新（这可能是不同邻居学习到更优的路由）。</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95300" y="1048385"/>
            <a:ext cx="11060430" cy="1313816"/>
          </a:xfrm>
        </p:spPr>
        <p:txBody>
          <a:bodyPr/>
          <a:lstStyle/>
          <a:p>
            <a:r>
              <a:rPr lang="en-US" dirty="0" smtClean="0"/>
              <a:t>AR1</a:t>
            </a:r>
            <a:r>
              <a:rPr lang="zh-CN" altLang="en-US" dirty="0" smtClean="0"/>
              <a:t>、</a:t>
            </a:r>
            <a:r>
              <a:rPr lang="en-US" dirty="0" smtClean="0"/>
              <a:t>AR2</a:t>
            </a:r>
            <a:r>
              <a:rPr lang="zh-CN" altLang="en-US" dirty="0" smtClean="0"/>
              <a:t>、</a:t>
            </a:r>
            <a:r>
              <a:rPr lang="en-US" dirty="0" smtClean="0"/>
              <a:t>AR3</a:t>
            </a:r>
            <a:r>
              <a:rPr lang="zh-CN" altLang="en-US" dirty="0" smtClean="0"/>
              <a:t>三台路由器连接</a:t>
            </a:r>
            <a:r>
              <a:rPr lang="en-US" dirty="0" smtClean="0"/>
              <a:t>4</a:t>
            </a:r>
            <a:r>
              <a:rPr lang="zh-CN" altLang="en-US" dirty="0" smtClean="0"/>
              <a:t>个子网，在每个路由器上配置了</a:t>
            </a:r>
            <a:r>
              <a:rPr lang="en-US" dirty="0" smtClean="0"/>
              <a:t>RIP</a:t>
            </a:r>
            <a:r>
              <a:rPr lang="zh-CN" altLang="en-US" dirty="0" smtClean="0"/>
              <a:t>动态路由协议。初始状态每个路由器仅有自己的直连路由，</a:t>
            </a:r>
            <a:r>
              <a:rPr lang="en-US" dirty="0" smtClean="0"/>
              <a:t>RIP</a:t>
            </a:r>
            <a:r>
              <a:rPr lang="zh-CN" altLang="en-US" dirty="0" smtClean="0"/>
              <a:t>开始工作，各个路由器和邻居开始交换路由信息。</a:t>
            </a:r>
            <a:endParaRPr lang="zh-CN" altLang="en-US" dirty="0"/>
          </a:p>
        </p:txBody>
      </p:sp>
      <p:pic>
        <p:nvPicPr>
          <p:cNvPr id="4" name="图片 3"/>
          <p:cNvPicPr/>
          <p:nvPr/>
        </p:nvPicPr>
        <p:blipFill>
          <a:blip r:embed="rId2"/>
          <a:stretch>
            <a:fillRect/>
          </a:stretch>
        </p:blipFill>
        <p:spPr>
          <a:xfrm>
            <a:off x="1071244" y="2416492"/>
            <a:ext cx="9330056" cy="4212908"/>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266700" y="171450"/>
            <a:ext cx="11060113" cy="5181600"/>
          </a:xfrm>
          <a:prstGeom prst="rect">
            <a:avLst/>
          </a:prstGeom>
        </p:spPr>
        <p:txBody>
          <a:bodyPr/>
          <a:lstStyle/>
          <a:p>
            <a:r>
              <a:rPr lang="en-US" dirty="0" smtClean="0"/>
              <a:t>AR1</a:t>
            </a:r>
            <a:r>
              <a:rPr lang="zh-CN" altLang="en-US" dirty="0" smtClean="0"/>
              <a:t>路由器将自己的两条直连路由传递给</a:t>
            </a:r>
            <a:r>
              <a:rPr lang="en-US" dirty="0" smtClean="0"/>
              <a:t>AR2</a:t>
            </a:r>
            <a:r>
              <a:rPr lang="zh-CN" altLang="en-US" dirty="0" smtClean="0"/>
              <a:t>路由器，在</a:t>
            </a:r>
            <a:r>
              <a:rPr lang="en-US" dirty="0" smtClean="0"/>
              <a:t>AR2</a:t>
            </a:r>
            <a:r>
              <a:rPr lang="zh-CN" altLang="en-US" dirty="0" smtClean="0"/>
              <a:t>路由器中，由于</a:t>
            </a:r>
            <a:r>
              <a:rPr lang="en-US" dirty="0" smtClean="0"/>
              <a:t>192.168.2.0</a:t>
            </a:r>
            <a:r>
              <a:rPr lang="zh-CN" altLang="en-US" dirty="0" smtClean="0"/>
              <a:t>路由为直连路由无须更新（优先级为</a:t>
            </a:r>
            <a:r>
              <a:rPr lang="en-US" dirty="0" smtClean="0"/>
              <a:t>0</a:t>
            </a:r>
            <a:r>
              <a:rPr lang="zh-CN" altLang="en-US" dirty="0" smtClean="0"/>
              <a:t>），而另一条路由</a:t>
            </a:r>
            <a:r>
              <a:rPr lang="en-US" dirty="0" smtClean="0"/>
              <a:t>192.168.1.0</a:t>
            </a:r>
            <a:r>
              <a:rPr lang="zh-CN" altLang="en-US" dirty="0" smtClean="0"/>
              <a:t>，在</a:t>
            </a:r>
            <a:r>
              <a:rPr lang="en-US" dirty="0" smtClean="0"/>
              <a:t>AR2</a:t>
            </a:r>
            <a:r>
              <a:rPr lang="zh-CN" altLang="en-US" dirty="0" smtClean="0"/>
              <a:t>路由器中没有，所以</a:t>
            </a:r>
            <a:r>
              <a:rPr lang="en-US" dirty="0" smtClean="0"/>
              <a:t>AR2</a:t>
            </a:r>
            <a:r>
              <a:rPr lang="zh-CN" altLang="en-US" dirty="0" smtClean="0"/>
              <a:t>路由器在其路由表中添加</a:t>
            </a:r>
            <a:r>
              <a:rPr lang="en-US" dirty="0" smtClean="0"/>
              <a:t>192.168.1.0</a:t>
            </a:r>
            <a:r>
              <a:rPr lang="zh-CN" altLang="en-US" dirty="0" smtClean="0"/>
              <a:t>路由，协议类型为</a:t>
            </a:r>
            <a:r>
              <a:rPr lang="en-US" dirty="0" smtClean="0"/>
              <a:t>R</a:t>
            </a:r>
            <a:r>
              <a:rPr lang="zh-CN" altLang="en-US" dirty="0" smtClean="0"/>
              <a:t>，优先级是</a:t>
            </a:r>
            <a:r>
              <a:rPr lang="en-US" dirty="0" smtClean="0"/>
              <a:t>100</a:t>
            </a:r>
            <a:r>
              <a:rPr lang="zh-CN" altLang="en-US" dirty="0" smtClean="0"/>
              <a:t>，跳数（</a:t>
            </a:r>
            <a:r>
              <a:rPr lang="en-US" dirty="0" smtClean="0"/>
              <a:t>Cost</a:t>
            </a:r>
            <a:r>
              <a:rPr lang="zh-CN" altLang="en-US" dirty="0" smtClean="0"/>
              <a:t>）为</a:t>
            </a:r>
            <a:r>
              <a:rPr lang="en-US" dirty="0" smtClean="0"/>
              <a:t>1</a:t>
            </a:r>
            <a:r>
              <a:rPr lang="zh-CN" altLang="en-US" dirty="0" smtClean="0"/>
              <a:t>，表示经过一个路由器可以到达该网络，由于是从</a:t>
            </a:r>
            <a:r>
              <a:rPr lang="en-US" dirty="0" smtClean="0"/>
              <a:t>G0/0/0</a:t>
            </a:r>
            <a:r>
              <a:rPr lang="zh-CN" altLang="en-US" dirty="0" smtClean="0"/>
              <a:t>接口接收到的路由，所以接口标示为</a:t>
            </a:r>
            <a:r>
              <a:rPr lang="en-US" dirty="0" smtClean="0"/>
              <a:t>G0/0/0</a:t>
            </a:r>
            <a:endParaRPr lang="zh-CN" altLang="en-US" dirty="0"/>
          </a:p>
        </p:txBody>
      </p:sp>
      <p:pic>
        <p:nvPicPr>
          <p:cNvPr id="4" name="图片 3"/>
          <p:cNvPicPr/>
          <p:nvPr/>
        </p:nvPicPr>
        <p:blipFill>
          <a:blip r:embed="rId2"/>
          <a:stretch>
            <a:fillRect/>
          </a:stretch>
        </p:blipFill>
        <p:spPr>
          <a:xfrm>
            <a:off x="2125344" y="2565400"/>
            <a:ext cx="7856855" cy="4292600"/>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0"/>
            <a:ext cx="11060113" cy="5181600"/>
          </a:xfrm>
          <a:prstGeom prst="rect">
            <a:avLst/>
          </a:prstGeom>
        </p:spPr>
        <p:txBody>
          <a:bodyPr/>
          <a:lstStyle/>
          <a:p>
            <a:r>
              <a:rPr lang="zh-CN" altLang="en-US" dirty="0" smtClean="0"/>
              <a:t>在</a:t>
            </a:r>
            <a:r>
              <a:rPr lang="en-US" dirty="0" smtClean="0"/>
              <a:t>AR2</a:t>
            </a:r>
            <a:r>
              <a:rPr lang="zh-CN" altLang="en-US" dirty="0" smtClean="0"/>
              <a:t>路由器更新完路由之后，它将最新的路由表信息继续向右传送给它的邻居</a:t>
            </a:r>
            <a:r>
              <a:rPr lang="en-US" dirty="0" smtClean="0"/>
              <a:t>AR3</a:t>
            </a:r>
            <a:r>
              <a:rPr lang="zh-CN" altLang="en-US" dirty="0" smtClean="0"/>
              <a:t>路由器，采用同样的方法</a:t>
            </a:r>
            <a:r>
              <a:rPr lang="en-US" dirty="0" smtClean="0"/>
              <a:t>AR3</a:t>
            </a:r>
            <a:r>
              <a:rPr lang="zh-CN" altLang="en-US" dirty="0" smtClean="0"/>
              <a:t>路由器添加</a:t>
            </a:r>
            <a:r>
              <a:rPr lang="en-US" dirty="0" smtClean="0"/>
              <a:t>192.168.1.0</a:t>
            </a:r>
            <a:r>
              <a:rPr lang="zh-CN" altLang="en-US" dirty="0" smtClean="0"/>
              <a:t>和</a:t>
            </a:r>
            <a:r>
              <a:rPr lang="en-US" dirty="0" smtClean="0"/>
              <a:t>192.168.2.0</a:t>
            </a:r>
            <a:r>
              <a:rPr lang="zh-CN" altLang="en-US" dirty="0" smtClean="0"/>
              <a:t>两条路由，这样</a:t>
            </a:r>
            <a:r>
              <a:rPr lang="en-US" dirty="0" smtClean="0"/>
              <a:t>AR3</a:t>
            </a:r>
            <a:r>
              <a:rPr lang="zh-CN" altLang="en-US" dirty="0" smtClean="0"/>
              <a:t>就实现了完整的路由更新。</a:t>
            </a:r>
            <a:endParaRPr lang="zh-CN" altLang="en-US" dirty="0"/>
          </a:p>
        </p:txBody>
      </p:sp>
      <p:pic>
        <p:nvPicPr>
          <p:cNvPr id="4" name="图片 3"/>
          <p:cNvPicPr/>
          <p:nvPr/>
        </p:nvPicPr>
        <p:blipFill>
          <a:blip r:embed="rId2"/>
          <a:stretch>
            <a:fillRect/>
          </a:stretch>
        </p:blipFill>
        <p:spPr>
          <a:xfrm>
            <a:off x="1503044" y="1358264"/>
            <a:ext cx="8225156" cy="5245736"/>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smtClean="0"/>
              <a:t>RIP</a:t>
            </a:r>
            <a:r>
              <a:rPr lang="zh-CN" altLang="en-US" dirty="0" smtClean="0"/>
              <a:t>路由信息维护是依靠定时器完成的，包括以下</a:t>
            </a:r>
            <a:r>
              <a:rPr lang="en-US" dirty="0" smtClean="0"/>
              <a:t>3</a:t>
            </a:r>
            <a:r>
              <a:rPr lang="zh-CN" altLang="en-US" dirty="0" smtClean="0"/>
              <a:t>个重要定时器：</a:t>
            </a:r>
          </a:p>
          <a:p>
            <a:r>
              <a:rPr lang="zh-CN" altLang="en-US" dirty="0" smtClean="0"/>
              <a:t>（</a:t>
            </a:r>
            <a:r>
              <a:rPr lang="en-US" dirty="0" smtClean="0"/>
              <a:t>1</a:t>
            </a:r>
            <a:r>
              <a:rPr lang="zh-CN" altLang="en-US" dirty="0" smtClean="0"/>
              <a:t>）更新计时器（</a:t>
            </a:r>
            <a:r>
              <a:rPr lang="en-US" dirty="0" smtClean="0"/>
              <a:t>Update Timer</a:t>
            </a:r>
            <a:r>
              <a:rPr lang="zh-CN" altLang="en-US" dirty="0" smtClean="0"/>
              <a:t>）：定义了发送路由更新的时间间隔，默认是</a:t>
            </a:r>
            <a:r>
              <a:rPr lang="en-US" dirty="0" smtClean="0"/>
              <a:t>30</a:t>
            </a:r>
            <a:r>
              <a:rPr lang="zh-CN" altLang="en-US" dirty="0" smtClean="0"/>
              <a:t>秒；</a:t>
            </a:r>
          </a:p>
          <a:p>
            <a:r>
              <a:rPr lang="zh-CN" altLang="en-US" dirty="0" smtClean="0"/>
              <a:t>（</a:t>
            </a:r>
            <a:r>
              <a:rPr lang="en-US" dirty="0" smtClean="0"/>
              <a:t>2</a:t>
            </a:r>
            <a:r>
              <a:rPr lang="zh-CN" altLang="en-US" dirty="0" smtClean="0"/>
              <a:t>）老化计时器（</a:t>
            </a:r>
            <a:r>
              <a:rPr lang="en-US" dirty="0" smtClean="0"/>
              <a:t>Age Timer</a:t>
            </a:r>
            <a:r>
              <a:rPr lang="zh-CN" altLang="en-US" dirty="0" smtClean="0"/>
              <a:t>）：定义了路由失效时间，默认是</a:t>
            </a:r>
            <a:r>
              <a:rPr lang="en-US" dirty="0" smtClean="0"/>
              <a:t>180</a:t>
            </a:r>
            <a:r>
              <a:rPr lang="zh-CN" altLang="en-US" dirty="0" smtClean="0"/>
              <a:t>秒；</a:t>
            </a:r>
          </a:p>
          <a:p>
            <a:r>
              <a:rPr lang="zh-CN" altLang="en-US" dirty="0" smtClean="0"/>
              <a:t>（</a:t>
            </a:r>
            <a:r>
              <a:rPr lang="en-US" dirty="0" smtClean="0"/>
              <a:t>3</a:t>
            </a:r>
            <a:r>
              <a:rPr lang="zh-CN" altLang="en-US" dirty="0" smtClean="0"/>
              <a:t>）垃圾回收定时器（</a:t>
            </a:r>
            <a:r>
              <a:rPr lang="en-US" dirty="0" smtClean="0"/>
              <a:t>Garbage-College Timer</a:t>
            </a:r>
            <a:r>
              <a:rPr lang="zh-CN" altLang="en-US" dirty="0" smtClean="0"/>
              <a:t>）：定义了路由删除时间，默认是</a:t>
            </a:r>
            <a:r>
              <a:rPr lang="en-US" dirty="0" smtClean="0"/>
              <a:t>120</a:t>
            </a:r>
            <a:r>
              <a:rPr lang="zh-CN" altLang="en-US" dirty="0" smtClean="0"/>
              <a:t>秒。</a:t>
            </a:r>
          </a:p>
          <a:p>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5.4.2 RIP</a:t>
            </a:r>
            <a:r>
              <a:rPr lang="zh-CN" altLang="en-US" dirty="0" smtClean="0"/>
              <a:t>路由环路避免</a:t>
            </a:r>
            <a:endParaRPr lang="zh-CN" altLang="en-US" dirty="0"/>
          </a:p>
        </p:txBody>
      </p:sp>
      <p:sp>
        <p:nvSpPr>
          <p:cNvPr id="3" name="内容占位符 2"/>
          <p:cNvSpPr>
            <a:spLocks noGrp="1"/>
          </p:cNvSpPr>
          <p:nvPr>
            <p:ph idx="1"/>
          </p:nvPr>
        </p:nvSpPr>
        <p:spPr/>
        <p:txBody>
          <a:bodyPr/>
          <a:lstStyle/>
          <a:p>
            <a:r>
              <a:rPr lang="zh-CN" altLang="en-US" dirty="0" smtClean="0"/>
              <a:t>当网络发生故障，运行</a:t>
            </a:r>
            <a:r>
              <a:rPr lang="en-US" dirty="0" smtClean="0"/>
              <a:t>RIP</a:t>
            </a:r>
            <a:r>
              <a:rPr lang="zh-CN" altLang="en-US" dirty="0" smtClean="0"/>
              <a:t>路由协议的网络中，有可能会发生路由环路现象。</a:t>
            </a:r>
            <a:endParaRPr lang="en-US" altLang="zh-CN" dirty="0" smtClean="0"/>
          </a:p>
          <a:p>
            <a:r>
              <a:rPr lang="en-US" dirty="0" smtClean="0"/>
              <a:t>RIP</a:t>
            </a:r>
            <a:r>
              <a:rPr lang="zh-CN" altLang="en-US" dirty="0" smtClean="0"/>
              <a:t>设计了一些机制来避免网络中路由环路的产生。主要包括：定义最大跳数、水平分割、毒性逆转、触发更新、毒性路由。上述几种防环机制中，水平分割是最常用的避免环路发生的解决方案之一，默认是开启的。</a:t>
            </a: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a:t>
            </a:r>
            <a:r>
              <a:rPr lang="en-US" altLang="zh-CN" dirty="0" smtClean="0"/>
              <a:t>1</a:t>
            </a:r>
            <a:r>
              <a:rPr lang="zh-CN" altLang="en-US" dirty="0" smtClean="0"/>
              <a:t>）定义最大跳数</a:t>
            </a:r>
            <a:endParaRPr lang="zh-CN" altLang="en-US" dirty="0"/>
          </a:p>
        </p:txBody>
      </p:sp>
      <p:sp>
        <p:nvSpPr>
          <p:cNvPr id="3" name="内容占位符 2"/>
          <p:cNvSpPr>
            <a:spLocks noGrp="1"/>
          </p:cNvSpPr>
          <p:nvPr>
            <p:ph idx="1"/>
          </p:nvPr>
        </p:nvSpPr>
        <p:spPr/>
        <p:txBody>
          <a:bodyPr/>
          <a:lstStyle/>
          <a:p>
            <a:r>
              <a:rPr lang="zh-CN" altLang="en-US" dirty="0" smtClean="0"/>
              <a:t>为了避免</a:t>
            </a:r>
            <a:r>
              <a:rPr lang="en-US" dirty="0" smtClean="0"/>
              <a:t>RIP</a:t>
            </a:r>
            <a:r>
              <a:rPr lang="zh-CN" altLang="en-US" dirty="0" smtClean="0"/>
              <a:t>路由在网络中被无休止地泛洪（即广播），</a:t>
            </a:r>
            <a:r>
              <a:rPr lang="en-US" dirty="0" smtClean="0"/>
              <a:t>IETF</a:t>
            </a:r>
            <a:r>
              <a:rPr lang="zh-CN" altLang="en-US" dirty="0" smtClean="0"/>
              <a:t>在</a:t>
            </a:r>
            <a:r>
              <a:rPr lang="en-US" dirty="0" smtClean="0"/>
              <a:t>RFC 1058</a:t>
            </a:r>
            <a:r>
              <a:rPr lang="zh-CN" altLang="en-US" dirty="0" smtClean="0"/>
              <a:t>中定义了</a:t>
            </a:r>
            <a:r>
              <a:rPr lang="en-US" dirty="0" smtClean="0"/>
              <a:t>RIP</a:t>
            </a:r>
            <a:r>
              <a:rPr lang="zh-CN" altLang="en-US" dirty="0" smtClean="0"/>
              <a:t>路由的最大跳数</a:t>
            </a:r>
            <a:r>
              <a:rPr lang="en-US" altLang="zh-CN" dirty="0" smtClean="0"/>
              <a:t>——</a:t>
            </a:r>
            <a:r>
              <a:rPr lang="en-US" dirty="0" smtClean="0"/>
              <a:t>15</a:t>
            </a:r>
            <a:r>
              <a:rPr lang="zh-CN" altLang="en-US" dirty="0" smtClean="0"/>
              <a:t>跳，也就是说，</a:t>
            </a:r>
            <a:r>
              <a:rPr lang="en-US" dirty="0" smtClean="0"/>
              <a:t>RIP</a:t>
            </a:r>
            <a:r>
              <a:rPr lang="zh-CN" altLang="en-US" dirty="0" smtClean="0"/>
              <a:t>路由的最大可用跳数为</a:t>
            </a:r>
            <a:r>
              <a:rPr lang="en-US" dirty="0" smtClean="0"/>
              <a:t>15</a:t>
            </a:r>
            <a:r>
              <a:rPr lang="zh-CN" altLang="en-US" dirty="0" smtClean="0"/>
              <a:t>跳，当一条路由的度量值达到</a:t>
            </a:r>
            <a:r>
              <a:rPr lang="en-US" dirty="0" smtClean="0"/>
              <a:t>16</a:t>
            </a:r>
            <a:r>
              <a:rPr lang="zh-CN" altLang="en-US" dirty="0" smtClean="0"/>
              <a:t>跳时，该路由将被视为不可用，路由所指向的网段被视为不可达。</a:t>
            </a:r>
            <a:endParaRPr lang="zh-CN" altLang="en-US" dirty="0"/>
          </a:p>
        </p:txBody>
      </p:sp>
      <p:pic>
        <p:nvPicPr>
          <p:cNvPr id="4" name="图片 3"/>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1358900" y="2878137"/>
            <a:ext cx="9588500" cy="2824163"/>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a:t>
            </a:r>
            <a:r>
              <a:rPr lang="en-US" altLang="zh-CN" dirty="0" smtClean="0"/>
              <a:t>2</a:t>
            </a:r>
            <a:r>
              <a:rPr lang="zh-CN" altLang="en-US" dirty="0" smtClean="0"/>
              <a:t>）水平分割</a:t>
            </a:r>
            <a:endParaRPr lang="zh-CN" altLang="en-US" dirty="0"/>
          </a:p>
        </p:txBody>
      </p:sp>
      <p:sp>
        <p:nvSpPr>
          <p:cNvPr id="3" name="内容占位符 2"/>
          <p:cNvSpPr>
            <a:spLocks noGrp="1"/>
          </p:cNvSpPr>
          <p:nvPr>
            <p:ph idx="1"/>
          </p:nvPr>
        </p:nvSpPr>
        <p:spPr/>
        <p:txBody>
          <a:bodyPr/>
          <a:lstStyle/>
          <a:p>
            <a:r>
              <a:rPr lang="zh-CN" altLang="en-US" dirty="0" smtClean="0"/>
              <a:t>水平分割（</a:t>
            </a:r>
            <a:r>
              <a:rPr lang="en-US" dirty="0" err="1" smtClean="0"/>
              <a:t>SplitHorizon</a:t>
            </a:r>
            <a:r>
              <a:rPr lang="zh-CN" altLang="en-US" dirty="0" smtClean="0"/>
              <a:t>）的原理是，</a:t>
            </a:r>
            <a:r>
              <a:rPr lang="en-US" dirty="0" smtClean="0"/>
              <a:t>RIP</a:t>
            </a:r>
            <a:r>
              <a:rPr lang="zh-CN" altLang="en-US" dirty="0" smtClean="0"/>
              <a:t>路由器从某个接口收到的路由不会再从该接口通告回去。这个机制再很大程序上消除了</a:t>
            </a:r>
            <a:r>
              <a:rPr lang="en-US" dirty="0" smtClean="0"/>
              <a:t>RIP</a:t>
            </a:r>
            <a:r>
              <a:rPr lang="zh-CN" altLang="en-US" dirty="0" smtClean="0"/>
              <a:t>路由的环路隐患。</a:t>
            </a:r>
          </a:p>
          <a:p>
            <a:endParaRPr lang="zh-CN" altLang="en-US" dirty="0"/>
          </a:p>
        </p:txBody>
      </p:sp>
      <p:pic>
        <p:nvPicPr>
          <p:cNvPr id="4" name="图片 3"/>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1765300" y="2425700"/>
            <a:ext cx="7962900" cy="1765300"/>
          </a:xfrm>
          <a:prstGeom prst="rect">
            <a:avLst/>
          </a:prstGeom>
          <a:noFill/>
          <a:ln>
            <a:noFill/>
          </a:ln>
        </p:spPr>
      </p:pic>
      <p:pic>
        <p:nvPicPr>
          <p:cNvPr id="5" name="图片 4"/>
          <p:cNvPicPr/>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1845944" y="4425314"/>
            <a:ext cx="8034656" cy="1835786"/>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a:t>
            </a:r>
            <a:r>
              <a:rPr lang="en-US" altLang="zh-CN" dirty="0" smtClean="0"/>
              <a:t>3</a:t>
            </a:r>
            <a:r>
              <a:rPr lang="zh-CN" altLang="en-US" dirty="0" smtClean="0"/>
              <a:t>）毒性逆转</a:t>
            </a:r>
            <a:endParaRPr lang="zh-CN" altLang="en-US" dirty="0"/>
          </a:p>
        </p:txBody>
      </p:sp>
      <p:sp>
        <p:nvSpPr>
          <p:cNvPr id="3" name="内容占位符 2"/>
          <p:cNvSpPr>
            <a:spLocks noGrp="1"/>
          </p:cNvSpPr>
          <p:nvPr>
            <p:ph idx="1"/>
          </p:nvPr>
        </p:nvSpPr>
        <p:spPr/>
        <p:txBody>
          <a:bodyPr/>
          <a:lstStyle/>
          <a:p>
            <a:r>
              <a:rPr lang="zh-CN" altLang="en-US" dirty="0" smtClean="0"/>
              <a:t>毒性逆转</a:t>
            </a:r>
            <a:r>
              <a:rPr lang="en-US" dirty="0" smtClean="0"/>
              <a:t>(Poison Reverse</a:t>
            </a:r>
            <a:r>
              <a:rPr lang="zh-CN" altLang="en-US" dirty="0" smtClean="0"/>
              <a:t>）是另一种防止路由环路的有效机制，其原理是，</a:t>
            </a:r>
            <a:r>
              <a:rPr lang="en-US" dirty="0" smtClean="0"/>
              <a:t>RIP</a:t>
            </a:r>
            <a:r>
              <a:rPr lang="zh-CN" altLang="en-US" dirty="0" smtClean="0"/>
              <a:t>路由器从某个接口学到路由后，当它从该接口发送</a:t>
            </a:r>
            <a:r>
              <a:rPr lang="en-US" dirty="0" smtClean="0"/>
              <a:t>Response</a:t>
            </a:r>
            <a:r>
              <a:rPr lang="zh-CN" altLang="en-US" dirty="0" smtClean="0"/>
              <a:t>报文时会携带这些路由，但是这些路由度量值被设置为</a:t>
            </a:r>
            <a:r>
              <a:rPr lang="en-US" dirty="0" smtClean="0"/>
              <a:t>16</a:t>
            </a:r>
            <a:r>
              <a:rPr lang="zh-CN" altLang="en-US" dirty="0" smtClean="0"/>
              <a:t>跳（</a:t>
            </a:r>
            <a:r>
              <a:rPr lang="en-US" dirty="0" smtClean="0"/>
              <a:t>16</a:t>
            </a:r>
            <a:r>
              <a:rPr lang="zh-CN" altLang="en-US" dirty="0" smtClean="0"/>
              <a:t>跳意味着该路由不可达</a:t>
            </a:r>
            <a:r>
              <a:rPr lang="en-US" dirty="0" smtClean="0"/>
              <a:t>)</a:t>
            </a:r>
            <a:r>
              <a:rPr lang="zh-CN" altLang="en-US" dirty="0" smtClean="0"/>
              <a:t>。利用这种方式，可以清除对方路由表中的无用路由。毒性逆转也可以防止产生路由环路。</a:t>
            </a:r>
            <a:endParaRPr lang="zh-CN" altLang="en-US" dirty="0"/>
          </a:p>
        </p:txBody>
      </p:sp>
      <p:pic>
        <p:nvPicPr>
          <p:cNvPr id="4" name="图片 3"/>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1689100" y="3141027"/>
            <a:ext cx="8788399" cy="2827973"/>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a:t>
            </a:r>
            <a:r>
              <a:rPr lang="en-US" altLang="zh-CN" dirty="0" smtClean="0"/>
              <a:t>4</a:t>
            </a:r>
            <a:r>
              <a:rPr lang="zh-CN" altLang="en-US" dirty="0" smtClean="0"/>
              <a:t>）触发更新</a:t>
            </a:r>
            <a:endParaRPr lang="zh-CN" altLang="en-US" dirty="0"/>
          </a:p>
        </p:txBody>
      </p:sp>
      <p:sp>
        <p:nvSpPr>
          <p:cNvPr id="3" name="内容占位符 2"/>
          <p:cNvSpPr>
            <a:spLocks noGrp="1"/>
          </p:cNvSpPr>
          <p:nvPr>
            <p:ph idx="1"/>
          </p:nvPr>
        </p:nvSpPr>
        <p:spPr/>
        <p:txBody>
          <a:bodyPr/>
          <a:lstStyle/>
          <a:p>
            <a:r>
              <a:rPr lang="zh-CN" altLang="en-US" dirty="0" smtClean="0"/>
              <a:t>触发更新机制指的是，当路由器感知到拓扑发生变更或</a:t>
            </a:r>
            <a:r>
              <a:rPr lang="en-US" dirty="0" smtClean="0"/>
              <a:t>RIP</a:t>
            </a:r>
            <a:r>
              <a:rPr lang="zh-CN" altLang="en-US" dirty="0" smtClean="0"/>
              <a:t>路由度量值变更时，它无需等待下一个更新周期到来即可立即发送</a:t>
            </a:r>
            <a:r>
              <a:rPr lang="en-US" dirty="0" smtClean="0"/>
              <a:t>Response</a:t>
            </a:r>
            <a:r>
              <a:rPr lang="zh-CN" altLang="en-US" dirty="0" smtClean="0"/>
              <a:t>报文。</a:t>
            </a:r>
            <a:endParaRPr lang="en-US" altLang="zh-CN" dirty="0" smtClean="0"/>
          </a:p>
          <a:p>
            <a:r>
              <a:rPr lang="en-US" dirty="0" smtClean="0"/>
              <a:t>AR1</a:t>
            </a:r>
            <a:r>
              <a:rPr lang="zh-CN" altLang="en-US" dirty="0" smtClean="0"/>
              <a:t>、</a:t>
            </a:r>
            <a:r>
              <a:rPr lang="en-US" dirty="0" smtClean="0"/>
              <a:t>AR2</a:t>
            </a:r>
            <a:r>
              <a:rPr lang="zh-CN" altLang="en-US" dirty="0" smtClean="0"/>
              <a:t>及</a:t>
            </a:r>
            <a:r>
              <a:rPr lang="en-US" dirty="0" smtClean="0"/>
              <a:t>AR3</a:t>
            </a:r>
            <a:r>
              <a:rPr lang="zh-CN" altLang="en-US" dirty="0" smtClean="0"/>
              <a:t>三台路由器运行了</a:t>
            </a:r>
            <a:r>
              <a:rPr lang="en-US" dirty="0" smtClean="0"/>
              <a:t>RIP</a:t>
            </a:r>
            <a:r>
              <a:rPr lang="zh-CN" altLang="en-US" dirty="0" smtClean="0"/>
              <a:t>，</a:t>
            </a:r>
            <a:r>
              <a:rPr lang="en-US" dirty="0" smtClean="0"/>
              <a:t>AR1</a:t>
            </a:r>
            <a:r>
              <a:rPr lang="zh-CN" altLang="en-US" dirty="0" smtClean="0"/>
              <a:t>在</a:t>
            </a:r>
            <a:r>
              <a:rPr lang="en-US" dirty="0" smtClean="0"/>
              <a:t>RIP</a:t>
            </a:r>
            <a:r>
              <a:rPr lang="zh-CN" altLang="en-US" dirty="0" smtClean="0"/>
              <a:t>中发布</a:t>
            </a:r>
            <a:r>
              <a:rPr lang="en-US" dirty="0" smtClean="0"/>
              <a:t>192.168.1.0/24</a:t>
            </a:r>
            <a:r>
              <a:rPr lang="zh-CN" altLang="en-US" dirty="0" smtClean="0"/>
              <a:t>路由，它立即向</a:t>
            </a:r>
            <a:r>
              <a:rPr lang="en-US" dirty="0" smtClean="0"/>
              <a:t>AR2</a:t>
            </a:r>
            <a:r>
              <a:rPr lang="zh-CN" altLang="en-US" dirty="0" smtClean="0"/>
              <a:t>发送一个</a:t>
            </a:r>
            <a:r>
              <a:rPr lang="en-US" dirty="0" smtClean="0"/>
              <a:t> Response </a:t>
            </a:r>
            <a:r>
              <a:rPr lang="zh-CN" altLang="en-US" dirty="0" smtClean="0"/>
              <a:t>报文，在该报文中包含这条路由以及路由的度量值。</a:t>
            </a:r>
            <a:r>
              <a:rPr lang="en-US" dirty="0" smtClean="0"/>
              <a:t>AR2</a:t>
            </a:r>
            <a:r>
              <a:rPr lang="zh-CN" altLang="en-US" dirty="0" smtClean="0"/>
              <a:t>收到这条路由更新后，将路由加载到自己的路由表，然后（无需等待下一个更新周期到来）立即向</a:t>
            </a:r>
            <a:r>
              <a:rPr lang="en-US" dirty="0" smtClean="0"/>
              <a:t>AR3</a:t>
            </a:r>
            <a:r>
              <a:rPr lang="zh-CN" altLang="en-US" dirty="0" smtClean="0"/>
              <a:t>发送</a:t>
            </a:r>
            <a:r>
              <a:rPr lang="en-US" dirty="0" smtClean="0"/>
              <a:t>Response</a:t>
            </a:r>
            <a:r>
              <a:rPr lang="zh-CN" altLang="en-US" dirty="0" smtClean="0"/>
              <a:t>报文，将</a:t>
            </a:r>
            <a:r>
              <a:rPr lang="en-US" dirty="0" smtClean="0"/>
              <a:t>192.168.1.0/24</a:t>
            </a:r>
            <a:r>
              <a:rPr lang="zh-CN" altLang="en-US" dirty="0" smtClean="0"/>
              <a:t>路由通告给它。</a:t>
            </a:r>
            <a:endParaRPr lang="zh-CN" altLang="en-US" dirty="0"/>
          </a:p>
        </p:txBody>
      </p:sp>
      <p:pic>
        <p:nvPicPr>
          <p:cNvPr id="4" name="图片 3"/>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889000" y="4353560"/>
            <a:ext cx="9169400" cy="227584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5.1.2 </a:t>
            </a:r>
            <a:r>
              <a:rPr lang="zh-CN" altLang="en-US" dirty="0" smtClean="0"/>
              <a:t>路由表</a:t>
            </a:r>
            <a:endParaRPr lang="zh-CN" altLang="en-US" dirty="0"/>
          </a:p>
        </p:txBody>
      </p:sp>
      <p:sp>
        <p:nvSpPr>
          <p:cNvPr id="3" name="内容占位符 2"/>
          <p:cNvSpPr>
            <a:spLocks noGrp="1"/>
          </p:cNvSpPr>
          <p:nvPr>
            <p:ph idx="1"/>
          </p:nvPr>
        </p:nvSpPr>
        <p:spPr>
          <a:xfrm>
            <a:off x="495300" y="1048385"/>
            <a:ext cx="11060430" cy="1923416"/>
          </a:xfrm>
        </p:spPr>
        <p:txBody>
          <a:bodyPr/>
          <a:lstStyle/>
          <a:p>
            <a:pPr marL="228600" lvl="1">
              <a:spcBef>
                <a:spcPts val="1000"/>
              </a:spcBef>
            </a:pPr>
            <a:r>
              <a:rPr lang="zh-CN" altLang="zh-CN" sz="2800" dirty="0" smtClean="0"/>
              <a:t>查看到路由器</a:t>
            </a:r>
            <a:r>
              <a:rPr lang="en-US" altLang="zh-CN" sz="2800" dirty="0" smtClean="0"/>
              <a:t>R1</a:t>
            </a:r>
            <a:r>
              <a:rPr lang="zh-CN" altLang="zh-CN" sz="2800" dirty="0" smtClean="0"/>
              <a:t>的路由表</a:t>
            </a:r>
            <a:endParaRPr lang="en-US" altLang="zh-CN" sz="2800" dirty="0" smtClean="0"/>
          </a:p>
          <a:p>
            <a:pPr marL="228600" lvl="1">
              <a:spcBef>
                <a:spcPts val="1000"/>
              </a:spcBef>
              <a:buNone/>
            </a:pPr>
            <a:r>
              <a:rPr lang="zh-CN" altLang="zh-CN" dirty="0" smtClean="0"/>
              <a:t>在路由器</a:t>
            </a:r>
            <a:r>
              <a:rPr lang="en-US" altLang="zh-CN" dirty="0" smtClean="0"/>
              <a:t>R1</a:t>
            </a:r>
            <a:r>
              <a:rPr lang="zh-CN" altLang="zh-CN" dirty="0" smtClean="0"/>
              <a:t>上执行【</a:t>
            </a:r>
            <a:r>
              <a:rPr lang="en-US" altLang="zh-CN" dirty="0" smtClean="0"/>
              <a:t>display </a:t>
            </a:r>
            <a:r>
              <a:rPr lang="en-US" altLang="zh-CN" dirty="0" err="1" smtClean="0"/>
              <a:t>ip</a:t>
            </a:r>
            <a:r>
              <a:rPr lang="en-US" altLang="zh-CN" dirty="0" smtClean="0"/>
              <a:t> routing-table</a:t>
            </a:r>
            <a:r>
              <a:rPr lang="zh-CN" altLang="zh-CN" dirty="0" smtClean="0"/>
              <a:t>】命令便可查看到路由器</a:t>
            </a:r>
            <a:r>
              <a:rPr lang="en-US" altLang="zh-CN" dirty="0" smtClean="0"/>
              <a:t>R1</a:t>
            </a:r>
            <a:r>
              <a:rPr lang="zh-CN" altLang="zh-CN" dirty="0" smtClean="0"/>
              <a:t>的路由表，在这个路由表中，每一行就是一条路由信息（一个路由项或一个路由条目）。通常情况下，一条路由信息由</a:t>
            </a:r>
            <a:r>
              <a:rPr lang="en-US" altLang="zh-CN" dirty="0" smtClean="0"/>
              <a:t>3</a:t>
            </a:r>
            <a:r>
              <a:rPr lang="zh-CN" altLang="zh-CN" dirty="0" smtClean="0"/>
              <a:t>个要素组成：目标网络</a:t>
            </a:r>
            <a:r>
              <a:rPr lang="en-US" altLang="zh-CN" dirty="0" smtClean="0"/>
              <a:t>/</a:t>
            </a:r>
            <a:r>
              <a:rPr lang="zh-CN" altLang="zh-CN" dirty="0" smtClean="0"/>
              <a:t>掩码（</a:t>
            </a:r>
            <a:r>
              <a:rPr lang="en-US" altLang="zh-CN" dirty="0" smtClean="0"/>
              <a:t>Destination/Mask</a:t>
            </a:r>
            <a:r>
              <a:rPr lang="zh-CN" altLang="zh-CN" dirty="0" smtClean="0"/>
              <a:t>）、出接口（</a:t>
            </a:r>
            <a:r>
              <a:rPr lang="en-US" altLang="zh-CN" dirty="0" smtClean="0"/>
              <a:t>Interface</a:t>
            </a:r>
            <a:r>
              <a:rPr lang="zh-CN" altLang="zh-CN" dirty="0" smtClean="0"/>
              <a:t>）和下一跳</a:t>
            </a:r>
            <a:r>
              <a:rPr lang="en-US" altLang="zh-CN" dirty="0" smtClean="0"/>
              <a:t>IP</a:t>
            </a:r>
            <a:r>
              <a:rPr lang="zh-CN" altLang="zh-CN" dirty="0" smtClean="0"/>
              <a:t>地址（</a:t>
            </a:r>
            <a:r>
              <a:rPr lang="en-US" altLang="zh-CN" dirty="0" err="1" smtClean="0"/>
              <a:t>NextHop</a:t>
            </a:r>
            <a:r>
              <a:rPr lang="zh-CN" altLang="zh-CN" dirty="0" smtClean="0"/>
              <a:t>）</a:t>
            </a:r>
            <a:endParaRPr lang="en-US" altLang="zh-CN" dirty="0" smtClean="0"/>
          </a:p>
          <a:p>
            <a:pPr>
              <a:buNone/>
            </a:pPr>
            <a:endParaRPr lang="zh-CN" altLang="en-US" sz="2400" dirty="0"/>
          </a:p>
        </p:txBody>
      </p:sp>
      <p:graphicFrame>
        <p:nvGraphicFramePr>
          <p:cNvPr id="5" name="表格 4"/>
          <p:cNvGraphicFramePr>
            <a:graphicFrameLocks noGrp="1"/>
          </p:cNvGraphicFramePr>
          <p:nvPr/>
        </p:nvGraphicFramePr>
        <p:xfrm>
          <a:off x="786765" y="3060699"/>
          <a:ext cx="10643236" cy="3429002"/>
        </p:xfrm>
        <a:graphic>
          <a:graphicData uri="http://schemas.openxmlformats.org/drawingml/2006/table">
            <a:tbl>
              <a:tblPr/>
              <a:tblGrid>
                <a:gridCol w="10643236"/>
              </a:tblGrid>
              <a:tr h="3429002">
                <a:tc>
                  <a:txBody>
                    <a:bodyPr/>
                    <a:lstStyle/>
                    <a:p>
                      <a:pPr indent="266700" algn="just">
                        <a:spcAft>
                          <a:spcPts val="0"/>
                        </a:spcAft>
                      </a:pPr>
                      <a:r>
                        <a:rPr lang="en-US" sz="2400" kern="0" dirty="0">
                          <a:latin typeface="Times New Roman"/>
                          <a:ea typeface="宋体"/>
                          <a:cs typeface="Times New Roman"/>
                        </a:rPr>
                        <a:t>[R1]display </a:t>
                      </a:r>
                      <a:r>
                        <a:rPr lang="en-US" sz="2400" kern="0" dirty="0" err="1">
                          <a:latin typeface="Times New Roman"/>
                          <a:ea typeface="宋体"/>
                          <a:cs typeface="Times New Roman"/>
                        </a:rPr>
                        <a:t>ip</a:t>
                      </a:r>
                      <a:r>
                        <a:rPr lang="en-US" sz="2400" kern="0" dirty="0">
                          <a:latin typeface="Times New Roman"/>
                          <a:ea typeface="宋体"/>
                          <a:cs typeface="Times New Roman"/>
                        </a:rPr>
                        <a:t> routing-table </a:t>
                      </a:r>
                      <a:endParaRPr lang="zh-CN" sz="2400" kern="100" dirty="0">
                        <a:latin typeface="Calibri"/>
                        <a:ea typeface="宋体"/>
                        <a:cs typeface="Times New Roman"/>
                      </a:endParaRPr>
                    </a:p>
                    <a:p>
                      <a:pPr indent="266700" algn="just">
                        <a:spcAft>
                          <a:spcPts val="0"/>
                        </a:spcAft>
                      </a:pPr>
                      <a:r>
                        <a:rPr lang="en-US" sz="2400" kern="0" dirty="0">
                          <a:latin typeface="Times New Roman"/>
                          <a:ea typeface="宋体"/>
                          <a:cs typeface="Times New Roman"/>
                        </a:rPr>
                        <a:t>Route Flags: R - relay, D - download to fib </a:t>
                      </a:r>
                      <a:endParaRPr lang="zh-CN" sz="2400" kern="100" dirty="0">
                        <a:latin typeface="Calibri"/>
                        <a:ea typeface="宋体"/>
                        <a:cs typeface="Times New Roman"/>
                      </a:endParaRPr>
                    </a:p>
                    <a:p>
                      <a:pPr indent="266700" algn="just">
                        <a:spcAft>
                          <a:spcPts val="0"/>
                        </a:spcAft>
                      </a:pPr>
                      <a:r>
                        <a:rPr lang="en-US" sz="2400" kern="0" dirty="0">
                          <a:latin typeface="Times New Roman"/>
                          <a:ea typeface="宋体"/>
                          <a:cs typeface="Times New Roman"/>
                        </a:rPr>
                        <a:t>------------------------------------------------------------------------------ </a:t>
                      </a:r>
                      <a:endParaRPr lang="zh-CN" sz="2400" kern="100" dirty="0">
                        <a:latin typeface="Calibri"/>
                        <a:ea typeface="宋体"/>
                        <a:cs typeface="Times New Roman"/>
                      </a:endParaRPr>
                    </a:p>
                    <a:p>
                      <a:pPr indent="266700" algn="just">
                        <a:spcAft>
                          <a:spcPts val="0"/>
                        </a:spcAft>
                      </a:pPr>
                      <a:r>
                        <a:rPr lang="en-US" sz="2400" kern="0" dirty="0">
                          <a:latin typeface="Times New Roman"/>
                          <a:ea typeface="宋体"/>
                          <a:cs typeface="Times New Roman"/>
                        </a:rPr>
                        <a:t>Destination/Mask  Proto   Pre  Cost    Flags  </a:t>
                      </a:r>
                      <a:r>
                        <a:rPr lang="en-US" sz="2400" kern="0" dirty="0" err="1">
                          <a:latin typeface="Times New Roman"/>
                          <a:ea typeface="宋体"/>
                          <a:cs typeface="Times New Roman"/>
                        </a:rPr>
                        <a:t>NextHop</a:t>
                      </a:r>
                      <a:r>
                        <a:rPr lang="en-US" sz="2400" kern="0" dirty="0">
                          <a:latin typeface="Times New Roman"/>
                          <a:ea typeface="宋体"/>
                          <a:cs typeface="Times New Roman"/>
                        </a:rPr>
                        <a:t>    Interface </a:t>
                      </a:r>
                      <a:endParaRPr lang="zh-CN" sz="2400" kern="100" dirty="0">
                        <a:latin typeface="Calibri"/>
                        <a:ea typeface="宋体"/>
                        <a:cs typeface="Times New Roman"/>
                      </a:endParaRPr>
                    </a:p>
                    <a:p>
                      <a:pPr indent="266700" algn="just">
                        <a:spcAft>
                          <a:spcPts val="0"/>
                        </a:spcAft>
                      </a:pPr>
                      <a:r>
                        <a:rPr lang="en-US" sz="2400" kern="0" dirty="0">
                          <a:latin typeface="Times New Roman"/>
                          <a:ea typeface="宋体"/>
                          <a:cs typeface="Times New Roman"/>
                        </a:rPr>
                        <a:t>2.2.2.0/24        Direct  0    0       D      2.2.2.1    GigabitEthernet1/0/1 </a:t>
                      </a:r>
                      <a:endParaRPr lang="zh-CN" sz="2400" kern="100" dirty="0">
                        <a:latin typeface="Calibri"/>
                        <a:ea typeface="宋体"/>
                        <a:cs typeface="Times New Roman"/>
                      </a:endParaRPr>
                    </a:p>
                    <a:p>
                      <a:pPr indent="266700" algn="just">
                        <a:spcAft>
                          <a:spcPts val="0"/>
                        </a:spcAft>
                      </a:pPr>
                      <a:r>
                        <a:rPr lang="en-US" sz="2400" kern="0" dirty="0">
                          <a:latin typeface="Times New Roman"/>
                          <a:ea typeface="宋体"/>
                          <a:cs typeface="Times New Roman"/>
                        </a:rPr>
                        <a:t>2.2.2.1/32        Direct  0    0       D      127.0.0.1  InLoopBack0 </a:t>
                      </a:r>
                      <a:endParaRPr lang="zh-CN" sz="2400" kern="100" dirty="0">
                        <a:latin typeface="Calibri"/>
                        <a:ea typeface="宋体"/>
                        <a:cs typeface="Times New Roman"/>
                      </a:endParaRPr>
                    </a:p>
                    <a:p>
                      <a:pPr indent="266700" algn="just">
                        <a:spcAft>
                          <a:spcPts val="0"/>
                        </a:spcAft>
                      </a:pPr>
                      <a:r>
                        <a:rPr lang="en-US" sz="2400" kern="0" dirty="0">
                          <a:latin typeface="Times New Roman"/>
                          <a:ea typeface="宋体"/>
                          <a:cs typeface="Times New Roman"/>
                        </a:rPr>
                        <a:t>3.3.3.0/24        Static  60   0       D      1.1.1.2    GigabitEthernet1/0/2 </a:t>
                      </a:r>
                      <a:endParaRPr lang="zh-CN" sz="2400" kern="100" dirty="0">
                        <a:latin typeface="Calibri"/>
                        <a:ea typeface="宋体"/>
                        <a:cs typeface="Times New Roman"/>
                      </a:endParaRPr>
                    </a:p>
                    <a:p>
                      <a:pPr indent="266700" algn="just">
                        <a:spcAft>
                          <a:spcPts val="0"/>
                        </a:spcAft>
                      </a:pPr>
                      <a:r>
                        <a:rPr lang="en-US" sz="2400" kern="0" dirty="0">
                          <a:latin typeface="Times New Roman"/>
                          <a:ea typeface="宋体"/>
                          <a:cs typeface="Times New Roman"/>
                        </a:rPr>
                        <a:t>1.1.1.0/24        Direct  0    0       D      127.0.0.1  GigabitEthernet1/0/2 </a:t>
                      </a:r>
                      <a:endParaRPr lang="zh-CN" sz="2400" kern="100" dirty="0">
                        <a:latin typeface="Calibri"/>
                        <a:ea typeface="宋体"/>
                        <a:cs typeface="Times New Roman"/>
                      </a:endParaRPr>
                    </a:p>
                    <a:p>
                      <a:pPr indent="266700" algn="just">
                        <a:spcAft>
                          <a:spcPts val="0"/>
                        </a:spcAft>
                      </a:pPr>
                      <a:r>
                        <a:rPr lang="en-US" sz="2400" kern="0" dirty="0">
                          <a:latin typeface="Times New Roman"/>
                          <a:ea typeface="宋体"/>
                          <a:cs typeface="Times New Roman"/>
                        </a:rPr>
                        <a:t>1.1.1.1/32        Direct  0    0       D      127.0.0.1  InLoopBack0 </a:t>
                      </a:r>
                      <a:endParaRPr lang="zh-CN" sz="2400" kern="100" dirty="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20">
                      <a:fgClr>
                        <a:srgbClr val="FFFFFF"/>
                      </a:fgClr>
                      <a:bgClr>
                        <a:srgbClr val="CCCCCC"/>
                      </a:bgClr>
                    </a:pattFill>
                  </a:tcPr>
                </a:tc>
              </a:tr>
            </a:tbl>
          </a:graphicData>
        </a:graphic>
      </p:graphicFrame>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a:t>
            </a:r>
            <a:r>
              <a:rPr lang="en-US" altLang="zh-CN" dirty="0" smtClean="0"/>
              <a:t>5</a:t>
            </a:r>
            <a:r>
              <a:rPr lang="zh-CN" altLang="en-US" dirty="0" smtClean="0"/>
              <a:t>）毒性路由</a:t>
            </a:r>
            <a:endParaRPr lang="zh-CN" altLang="en-US" dirty="0"/>
          </a:p>
        </p:txBody>
      </p:sp>
      <p:sp>
        <p:nvSpPr>
          <p:cNvPr id="3" name="内容占位符 2"/>
          <p:cNvSpPr>
            <a:spLocks noGrp="1"/>
          </p:cNvSpPr>
          <p:nvPr>
            <p:ph idx="1"/>
          </p:nvPr>
        </p:nvSpPr>
        <p:spPr/>
        <p:txBody>
          <a:bodyPr/>
          <a:lstStyle/>
          <a:p>
            <a:r>
              <a:rPr lang="zh-CN" altLang="en-US" dirty="0" smtClean="0"/>
              <a:t>当一个网络变为不可达时，发现这个变化的路由器立即触发一个</a:t>
            </a:r>
            <a:r>
              <a:rPr lang="en-US" dirty="0" smtClean="0"/>
              <a:t>16</a:t>
            </a:r>
            <a:r>
              <a:rPr lang="zh-CN" altLang="en-US" dirty="0" smtClean="0"/>
              <a:t>跳的路由更新来通知网络中的路由器</a:t>
            </a:r>
            <a:r>
              <a:rPr lang="en-US" dirty="0" smtClean="0"/>
              <a:t>——</a:t>
            </a:r>
            <a:r>
              <a:rPr lang="zh-CN" altLang="en-US" dirty="0" smtClean="0"/>
              <a:t>目标网络已经不可达，这种路由被称为毒性路由。</a:t>
            </a:r>
          </a:p>
          <a:p>
            <a:r>
              <a:rPr lang="en-US" dirty="0" smtClean="0"/>
              <a:t>R2</a:t>
            </a:r>
            <a:r>
              <a:rPr lang="zh-CN" altLang="en-US" dirty="0" smtClean="0"/>
              <a:t>的直连网段</a:t>
            </a:r>
            <a:r>
              <a:rPr lang="en-US" dirty="0" smtClean="0"/>
              <a:t>192.168.2.0/24</a:t>
            </a:r>
            <a:r>
              <a:rPr lang="zh-CN" altLang="en-US" dirty="0" smtClean="0"/>
              <a:t>因故障变为不可达，</a:t>
            </a:r>
            <a:r>
              <a:rPr lang="en-US" dirty="0" smtClean="0"/>
              <a:t>AR2</a:t>
            </a:r>
            <a:r>
              <a:rPr lang="zh-CN" altLang="en-US" dirty="0" smtClean="0"/>
              <a:t>将立即发送</a:t>
            </a:r>
            <a:r>
              <a:rPr lang="en-US" dirty="0" smtClean="0"/>
              <a:t>Response</a:t>
            </a:r>
            <a:r>
              <a:rPr lang="zh-CN" altLang="en-US" dirty="0" smtClean="0"/>
              <a:t>报文</a:t>
            </a:r>
            <a:r>
              <a:rPr lang="en-US" dirty="0" smtClean="0"/>
              <a:t>(</a:t>
            </a:r>
            <a:r>
              <a:rPr lang="zh-CN" altLang="en-US" dirty="0" smtClean="0"/>
              <a:t>触发更新机制使然</a:t>
            </a:r>
            <a:r>
              <a:rPr lang="en-US" dirty="0" smtClean="0"/>
              <a:t>)</a:t>
            </a:r>
            <a:r>
              <a:rPr lang="zh-CN" altLang="en-US" dirty="0" smtClean="0"/>
              <a:t>用于通告这个更新，在其发送给</a:t>
            </a:r>
            <a:r>
              <a:rPr lang="en-US" dirty="0" smtClean="0"/>
              <a:t>AR3</a:t>
            </a:r>
            <a:r>
              <a:rPr lang="zh-CN" altLang="en-US" dirty="0" smtClean="0"/>
              <a:t>的这个</a:t>
            </a:r>
            <a:r>
              <a:rPr lang="en-US" dirty="0" smtClean="0"/>
              <a:t>Response</a:t>
            </a:r>
            <a:r>
              <a:rPr lang="zh-CN" altLang="en-US" dirty="0" smtClean="0"/>
              <a:t>报文中，包含着</a:t>
            </a:r>
            <a:r>
              <a:rPr lang="en-US" dirty="0" smtClean="0"/>
              <a:t>192.168.2.0/24</a:t>
            </a:r>
            <a:r>
              <a:rPr lang="zh-CN" altLang="en-US" dirty="0" smtClean="0"/>
              <a:t>路由，最重要的是这条路由的度量值被设置为</a:t>
            </a:r>
            <a:r>
              <a:rPr lang="en-US" dirty="0" smtClean="0"/>
              <a:t>16</a:t>
            </a:r>
            <a:r>
              <a:rPr lang="zh-CN" altLang="en-US" dirty="0" smtClean="0"/>
              <a:t>。</a:t>
            </a:r>
            <a:endParaRPr lang="zh-CN" altLang="en-US" dirty="0"/>
          </a:p>
        </p:txBody>
      </p:sp>
      <p:pic>
        <p:nvPicPr>
          <p:cNvPr id="4" name="图片 3"/>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1439544" y="4163060"/>
            <a:ext cx="8631555" cy="2161540"/>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5.4.3 RIP</a:t>
            </a:r>
            <a:r>
              <a:rPr lang="zh-CN" altLang="en-US" dirty="0" smtClean="0"/>
              <a:t>的缺陷</a:t>
            </a:r>
            <a:endParaRPr lang="zh-CN" altLang="en-US" dirty="0"/>
          </a:p>
        </p:txBody>
      </p:sp>
      <p:sp>
        <p:nvSpPr>
          <p:cNvPr id="3" name="内容占位符 2"/>
          <p:cNvSpPr>
            <a:spLocks noGrp="1"/>
          </p:cNvSpPr>
          <p:nvPr>
            <p:ph idx="1"/>
          </p:nvPr>
        </p:nvSpPr>
        <p:spPr/>
        <p:txBody>
          <a:bodyPr/>
          <a:lstStyle/>
          <a:p>
            <a:r>
              <a:rPr lang="en-US" dirty="0" smtClean="0"/>
              <a:t>RIP</a:t>
            </a:r>
            <a:r>
              <a:rPr lang="zh-CN" altLang="en-US" dirty="0" smtClean="0"/>
              <a:t>路由协议由于其自身算法的限制，不可避免的引入路由环路。尽管后续增加了水平分割等环路避免机制，但这些功能也使得</a:t>
            </a:r>
            <a:r>
              <a:rPr lang="en-US" dirty="0" smtClean="0"/>
              <a:t>RIP</a:t>
            </a:r>
            <a:r>
              <a:rPr lang="zh-CN" altLang="en-US" dirty="0" smtClean="0"/>
              <a:t>网络的路由计算变得复杂，网络收敛速度变慢，而且在一些稍大的复杂网络中，仍然无法达到完全避免环路的目的。</a:t>
            </a:r>
          </a:p>
          <a:p>
            <a:r>
              <a:rPr lang="zh-CN" altLang="en-US" dirty="0" smtClean="0"/>
              <a:t>对于</a:t>
            </a:r>
            <a:r>
              <a:rPr lang="en-US" dirty="0" smtClean="0"/>
              <a:t>RIP</a:t>
            </a:r>
            <a:r>
              <a:rPr lang="zh-CN" altLang="en-US" dirty="0" smtClean="0"/>
              <a:t>来说，当一台路由器出现故障时，可能需要相对较长的时间，才能确认一条路由是否失效。</a:t>
            </a:r>
            <a:r>
              <a:rPr lang="en-US" dirty="0" smtClean="0"/>
              <a:t>RIP</a:t>
            </a:r>
            <a:r>
              <a:rPr lang="zh-CN" altLang="en-US" dirty="0" smtClean="0"/>
              <a:t>至少需要经过</a:t>
            </a:r>
            <a:r>
              <a:rPr lang="en-US" dirty="0" smtClean="0"/>
              <a:t>3</a:t>
            </a:r>
            <a:r>
              <a:rPr lang="zh-CN" altLang="en-US" dirty="0" smtClean="0"/>
              <a:t>分钟的延迟，才能启动备份路由。这个时间对于大多数应用程序来说，都会出现超时错误，用户能明显地感觉到网络出现了短暂的故障。</a:t>
            </a:r>
          </a:p>
          <a:p>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smtClean="0"/>
              <a:t>RIP</a:t>
            </a:r>
            <a:r>
              <a:rPr lang="zh-CN" altLang="en-US" dirty="0" smtClean="0"/>
              <a:t>路由协议在选择路由时，不考虑链路的连接速度，而仅仅用跳数来衡量路径的长短。在多路由器互联的网络中，跳数最少的路径就会被选中为最佳路径。如图</a:t>
            </a:r>
            <a:r>
              <a:rPr lang="en-US" dirty="0" smtClean="0"/>
              <a:t>5‑21</a:t>
            </a:r>
            <a:r>
              <a:rPr lang="zh-CN" altLang="en-US" dirty="0" smtClean="0"/>
              <a:t>所示，</a:t>
            </a:r>
            <a:r>
              <a:rPr lang="en-US" dirty="0" smtClean="0"/>
              <a:t>PC1</a:t>
            </a:r>
            <a:r>
              <a:rPr lang="zh-CN" altLang="en-US" dirty="0" smtClean="0"/>
              <a:t>与</a:t>
            </a:r>
            <a:r>
              <a:rPr lang="en-US" dirty="0" smtClean="0"/>
              <a:t>PC2</a:t>
            </a:r>
            <a:r>
              <a:rPr lang="zh-CN" altLang="en-US" dirty="0" smtClean="0"/>
              <a:t>通信，经过</a:t>
            </a:r>
            <a:r>
              <a:rPr lang="en-US" dirty="0" smtClean="0"/>
              <a:t>RTA</a:t>
            </a:r>
            <a:r>
              <a:rPr lang="zh-CN" altLang="en-US" dirty="0" smtClean="0"/>
              <a:t>→</a:t>
            </a:r>
            <a:r>
              <a:rPr lang="en-US" dirty="0" smtClean="0"/>
              <a:t>RTB</a:t>
            </a:r>
            <a:r>
              <a:rPr lang="zh-CN" altLang="en-US" dirty="0" smtClean="0"/>
              <a:t>→</a:t>
            </a:r>
            <a:r>
              <a:rPr lang="en-US" dirty="0" smtClean="0"/>
              <a:t>RTC</a:t>
            </a:r>
            <a:r>
              <a:rPr lang="zh-CN" altLang="en-US" dirty="0" smtClean="0"/>
              <a:t>的</a:t>
            </a:r>
            <a:r>
              <a:rPr lang="en-US" dirty="0" smtClean="0"/>
              <a:t>1000Mbit/s</a:t>
            </a:r>
            <a:r>
              <a:rPr lang="zh-CN" altLang="en-US" dirty="0" smtClean="0"/>
              <a:t>没有被选择，除非</a:t>
            </a:r>
            <a:r>
              <a:rPr lang="en-US" dirty="0" smtClean="0"/>
              <a:t>RTA</a:t>
            </a:r>
            <a:r>
              <a:rPr lang="zh-CN" altLang="en-US" dirty="0" smtClean="0"/>
              <a:t>→</a:t>
            </a:r>
            <a:r>
              <a:rPr lang="en-US" dirty="0" smtClean="0"/>
              <a:t>RTC</a:t>
            </a:r>
            <a:r>
              <a:rPr lang="zh-CN" altLang="en-US" dirty="0" smtClean="0"/>
              <a:t>的线路出现故障，这条</a:t>
            </a:r>
            <a:r>
              <a:rPr lang="en-US" dirty="0" smtClean="0"/>
              <a:t>1000Mbit/s</a:t>
            </a:r>
            <a:r>
              <a:rPr lang="zh-CN" altLang="en-US" dirty="0" smtClean="0"/>
              <a:t>才被启用。</a:t>
            </a:r>
          </a:p>
          <a:p>
            <a:endParaRPr lang="zh-CN" altLang="en-US" dirty="0"/>
          </a:p>
        </p:txBody>
      </p:sp>
      <p:pic>
        <p:nvPicPr>
          <p:cNvPr id="4" name="图片 3" descr="图5-22.png"/>
          <p:cNvPicPr/>
          <p:nvPr/>
        </p:nvPicPr>
        <p:blipFill>
          <a:blip r:embed="rId2"/>
          <a:stretch>
            <a:fillRect/>
          </a:stretch>
        </p:blipFill>
        <p:spPr>
          <a:xfrm>
            <a:off x="3050540" y="2991910"/>
            <a:ext cx="4912360" cy="3866090"/>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5.4.4 RIPv2</a:t>
            </a:r>
            <a:r>
              <a:rPr lang="zh-CN" altLang="en-US" dirty="0" smtClean="0"/>
              <a:t>的配置和实施</a:t>
            </a:r>
            <a:endParaRPr lang="zh-CN" altLang="en-US" dirty="0"/>
          </a:p>
        </p:txBody>
      </p:sp>
      <p:pic>
        <p:nvPicPr>
          <p:cNvPr id="4" name="内容占位符 3" descr="C:\Users\jszx\Documents\Tencent Files\35756979\Image\C2C\G_6T$%6YEUPL392CNC(%3~V.png"/>
          <p:cNvPicPr>
            <a:picLocks noGrp="1"/>
          </p:cNvPicPr>
          <p:nvPr>
            <p:ph idx="1"/>
          </p:nvPr>
        </p:nvPicPr>
        <p:blipFill>
          <a:blip r:embed="rId2"/>
          <a:srcRect/>
          <a:stretch>
            <a:fillRect/>
          </a:stretch>
        </p:blipFill>
        <p:spPr bwMode="auto">
          <a:xfrm>
            <a:off x="1162526" y="1367790"/>
            <a:ext cx="8938260" cy="3855720"/>
          </a:xfrm>
          <a:prstGeom prst="rect">
            <a:avLst/>
          </a:prstGeom>
          <a:noFill/>
          <a:ln w="9525">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smtClean="0"/>
              <a:t>AR1</a:t>
            </a:r>
            <a:r>
              <a:rPr lang="zh-CN" altLang="en-US" dirty="0" smtClean="0"/>
              <a:t>的配置如下：</a:t>
            </a:r>
          </a:p>
          <a:p>
            <a:r>
              <a:rPr lang="en-US" dirty="0" smtClean="0"/>
              <a:t>[AR1]rip 1</a:t>
            </a:r>
            <a:endParaRPr lang="zh-CN" altLang="en-US" dirty="0" smtClean="0"/>
          </a:p>
          <a:p>
            <a:r>
              <a:rPr lang="en-US" dirty="0" smtClean="0"/>
              <a:t>[AR1-rip-1]version 2</a:t>
            </a:r>
            <a:endParaRPr lang="zh-CN" altLang="en-US" dirty="0" smtClean="0"/>
          </a:p>
          <a:p>
            <a:r>
              <a:rPr lang="en-US" dirty="0" smtClean="0"/>
              <a:t>[AR1-rip-1]network 192.168.2.0</a:t>
            </a:r>
            <a:endParaRPr lang="zh-CN" altLang="en-US" dirty="0" smtClean="0"/>
          </a:p>
          <a:p>
            <a:r>
              <a:rPr lang="en-US" dirty="0" smtClean="0"/>
              <a:t>[AR1-rip-1]network 10.0.0.0</a:t>
            </a:r>
            <a:endParaRPr lang="zh-CN" altLang="en-US" dirty="0" smtClean="0"/>
          </a:p>
          <a:p>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smtClean="0"/>
              <a:t>AR2</a:t>
            </a:r>
            <a:r>
              <a:rPr lang="zh-CN" altLang="en-US" dirty="0" smtClean="0"/>
              <a:t>的配置如下：</a:t>
            </a:r>
          </a:p>
          <a:p>
            <a:r>
              <a:rPr lang="en-US" dirty="0" smtClean="0"/>
              <a:t>[AR2]rip 1</a:t>
            </a:r>
            <a:endParaRPr lang="zh-CN" altLang="en-US" dirty="0" smtClean="0"/>
          </a:p>
          <a:p>
            <a:r>
              <a:rPr lang="en-US" dirty="0" smtClean="0"/>
              <a:t>[AR2-rip-1]version 2</a:t>
            </a:r>
            <a:endParaRPr lang="zh-CN" altLang="en-US" dirty="0" smtClean="0"/>
          </a:p>
          <a:p>
            <a:r>
              <a:rPr lang="en-US" dirty="0" smtClean="0"/>
              <a:t>[AR2-rip-1]network 192.168.2.0</a:t>
            </a:r>
            <a:endParaRPr lang="zh-CN" altLang="en-US" dirty="0" smtClean="0"/>
          </a:p>
          <a:p>
            <a:r>
              <a:rPr lang="en-US" dirty="0" smtClean="0"/>
              <a:t>[AR2-rip-1]network 192.168.3.0</a:t>
            </a:r>
            <a:endParaRPr lang="zh-CN" altLang="en-US" dirty="0" smtClean="0"/>
          </a:p>
          <a:p>
            <a:r>
              <a:rPr lang="en-US" dirty="0" smtClean="0"/>
              <a:t>AR3</a:t>
            </a:r>
            <a:r>
              <a:rPr lang="zh-CN" altLang="en-US" dirty="0" smtClean="0"/>
              <a:t>的配置如下：</a:t>
            </a:r>
          </a:p>
          <a:p>
            <a:r>
              <a:rPr lang="en-US" dirty="0" smtClean="0"/>
              <a:t>[AR3]rip 1</a:t>
            </a:r>
            <a:endParaRPr lang="zh-CN" altLang="en-US" dirty="0" smtClean="0"/>
          </a:p>
          <a:p>
            <a:r>
              <a:rPr lang="en-US" dirty="0" smtClean="0"/>
              <a:t>[AR3-rip-1]version 2</a:t>
            </a:r>
            <a:endParaRPr lang="zh-CN" altLang="en-US" dirty="0" smtClean="0"/>
          </a:p>
          <a:p>
            <a:r>
              <a:rPr lang="en-US" dirty="0" smtClean="0"/>
              <a:t>[AR3-rip-1] undo summary</a:t>
            </a:r>
            <a:endParaRPr lang="zh-CN" altLang="en-US" dirty="0" smtClean="0"/>
          </a:p>
          <a:p>
            <a:r>
              <a:rPr lang="en-US" dirty="0" smtClean="0"/>
              <a:t>[AR3-rip-1]network 192.168.3.0</a:t>
            </a:r>
            <a:endParaRPr lang="zh-CN" altLang="en-US" dirty="0" smtClean="0"/>
          </a:p>
          <a:p>
            <a:r>
              <a:rPr lang="en-US" dirty="0" smtClean="0"/>
              <a:t>[AR3-rip-1]network 172.16.0.0</a:t>
            </a:r>
            <a:endParaRPr lang="zh-CN" altLang="en-US" dirty="0" smtClean="0"/>
          </a:p>
          <a:p>
            <a:endParaRPr lang="zh-CN" alt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smtClean="0"/>
              <a:t>RIPv2</a:t>
            </a:r>
            <a:r>
              <a:rPr lang="zh-CN" altLang="en-US" dirty="0" smtClean="0"/>
              <a:t>支持报文认证，例如可以在</a:t>
            </a:r>
            <a:r>
              <a:rPr lang="en-US" dirty="0" smtClean="0"/>
              <a:t>AR1</a:t>
            </a:r>
            <a:r>
              <a:rPr lang="zh-CN" altLang="en-US" dirty="0" smtClean="0"/>
              <a:t>和</a:t>
            </a:r>
            <a:r>
              <a:rPr lang="en-US" dirty="0" smtClean="0"/>
              <a:t>AR2</a:t>
            </a:r>
            <a:r>
              <a:rPr lang="zh-CN" altLang="en-US" dirty="0" smtClean="0"/>
              <a:t>的接口上激活</a:t>
            </a:r>
            <a:r>
              <a:rPr lang="en-US" dirty="0" smtClean="0"/>
              <a:t>RIP</a:t>
            </a:r>
            <a:r>
              <a:rPr lang="zh-CN" altLang="en-US" dirty="0" smtClean="0"/>
              <a:t>报文认证即可增加</a:t>
            </a:r>
            <a:r>
              <a:rPr lang="en-US" dirty="0" smtClean="0"/>
              <a:t>RIP</a:t>
            </a:r>
            <a:r>
              <a:rPr lang="zh-CN" altLang="en-US" dirty="0" smtClean="0"/>
              <a:t>报文传递过程的安全性。命令如下：</a:t>
            </a:r>
          </a:p>
          <a:p>
            <a:r>
              <a:rPr lang="en-US" dirty="0" smtClean="0"/>
              <a:t>AR1</a:t>
            </a:r>
            <a:r>
              <a:rPr lang="zh-CN" altLang="en-US" dirty="0" smtClean="0"/>
              <a:t>的配置如下：</a:t>
            </a:r>
          </a:p>
          <a:p>
            <a:r>
              <a:rPr lang="en-US" dirty="0" smtClean="0"/>
              <a:t>[AR1] interface </a:t>
            </a:r>
            <a:r>
              <a:rPr lang="en-US" dirty="0" err="1" smtClean="0"/>
              <a:t>GigabitEthernet</a:t>
            </a:r>
            <a:r>
              <a:rPr lang="en-US" dirty="0" smtClean="0"/>
              <a:t> 0/0/1</a:t>
            </a:r>
            <a:endParaRPr lang="zh-CN" altLang="en-US" dirty="0" smtClean="0"/>
          </a:p>
          <a:p>
            <a:r>
              <a:rPr lang="en-US" dirty="0" smtClean="0"/>
              <a:t>[AR1- interface </a:t>
            </a:r>
            <a:r>
              <a:rPr lang="en-US" dirty="0" err="1" smtClean="0"/>
              <a:t>GigabitEthernet</a:t>
            </a:r>
            <a:r>
              <a:rPr lang="en-US" dirty="0" smtClean="0"/>
              <a:t> 0/0/1] rip authentication-mode simple plain HUAWEI</a:t>
            </a:r>
            <a:endParaRPr lang="zh-CN" altLang="en-US" dirty="0" smtClean="0"/>
          </a:p>
          <a:p>
            <a:r>
              <a:rPr lang="en-US" dirty="0" smtClean="0"/>
              <a:t>AR2</a:t>
            </a:r>
            <a:r>
              <a:rPr lang="zh-CN" altLang="en-US" dirty="0" smtClean="0"/>
              <a:t>的配置如下：</a:t>
            </a:r>
          </a:p>
          <a:p>
            <a:r>
              <a:rPr lang="en-US" dirty="0" smtClean="0"/>
              <a:t>[AR2] interface </a:t>
            </a:r>
            <a:r>
              <a:rPr lang="en-US" dirty="0" err="1" smtClean="0"/>
              <a:t>GigabitEthernet</a:t>
            </a:r>
            <a:r>
              <a:rPr lang="en-US" dirty="0" smtClean="0"/>
              <a:t> 0/0/0</a:t>
            </a:r>
            <a:endParaRPr lang="zh-CN" altLang="en-US" dirty="0" smtClean="0"/>
          </a:p>
          <a:p>
            <a:r>
              <a:rPr lang="en-US" dirty="0" smtClean="0"/>
              <a:t>[AR2- interface </a:t>
            </a:r>
            <a:r>
              <a:rPr lang="en-US" dirty="0" err="1" smtClean="0"/>
              <a:t>GigabitEthernet</a:t>
            </a:r>
            <a:r>
              <a:rPr lang="en-US" dirty="0" smtClean="0"/>
              <a:t> 0/0/0] rip authentication-mode simple plain HUAWEI</a:t>
            </a:r>
            <a:endParaRPr lang="zh-CN" altLang="en-US" dirty="0" smtClean="0"/>
          </a:p>
          <a:p>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75657" y="2696547"/>
            <a:ext cx="6447453" cy="707886"/>
          </a:xfrm>
          <a:prstGeom prst="rect">
            <a:avLst/>
          </a:prstGeom>
          <a:noFill/>
        </p:spPr>
        <p:txBody>
          <a:bodyPr wrap="square" rtlCol="0">
            <a:spAutoFit/>
          </a:bodyPr>
          <a:lstStyle/>
          <a:p>
            <a:r>
              <a:rPr lang="en-US" altLang="zh-CN" sz="4000" b="1" dirty="0" smtClean="0">
                <a:solidFill>
                  <a:schemeClr val="bg1"/>
                </a:solidFill>
              </a:rPr>
              <a:t>5.5 </a:t>
            </a:r>
            <a:r>
              <a:rPr lang="zh-CN" altLang="en-US" sz="4000" b="1" dirty="0" smtClean="0">
                <a:solidFill>
                  <a:schemeClr val="bg1"/>
                </a:solidFill>
              </a:rPr>
              <a:t>链路路由协议</a:t>
            </a:r>
            <a:r>
              <a:rPr lang="en-US" altLang="zh-CN" sz="4000" b="1" dirty="0" smtClean="0">
                <a:solidFill>
                  <a:schemeClr val="bg1"/>
                </a:solidFill>
              </a:rPr>
              <a:t>OSPF</a:t>
            </a:r>
            <a:endParaRPr lang="zh-CN" altLang="en-US" sz="4000" b="1" dirty="0">
              <a:solidFill>
                <a:schemeClr val="bg1"/>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r>
              <a:rPr lang="zh-CN" altLang="en-US" dirty="0" smtClean="0"/>
              <a:t>开放最短路径优先（</a:t>
            </a:r>
            <a:r>
              <a:rPr lang="en-US" dirty="0" smtClean="0"/>
              <a:t>Open Shortest Path First</a:t>
            </a:r>
            <a:r>
              <a:rPr lang="zh-CN" altLang="en-US" dirty="0" smtClean="0"/>
              <a:t>，</a:t>
            </a:r>
            <a:r>
              <a:rPr lang="en-US" dirty="0" smtClean="0"/>
              <a:t>OSPF</a:t>
            </a:r>
            <a:r>
              <a:rPr lang="zh-CN" altLang="en-US" dirty="0" smtClean="0"/>
              <a:t>）是由</a:t>
            </a:r>
            <a:r>
              <a:rPr lang="en-US" dirty="0" smtClean="0"/>
              <a:t>IETF</a:t>
            </a:r>
            <a:r>
              <a:rPr lang="zh-CN" altLang="en-US" dirty="0" smtClean="0"/>
              <a:t>组织开发的开放性标准协议，它是一个链路状态内部网关路由协议，是目前业内使用最为广泛的</a:t>
            </a:r>
            <a:r>
              <a:rPr lang="en-US" dirty="0" smtClean="0"/>
              <a:t>IGP</a:t>
            </a:r>
            <a:r>
              <a:rPr lang="zh-CN" altLang="en-US" dirty="0" smtClean="0"/>
              <a:t>之一。</a:t>
            </a:r>
            <a:endParaRPr lang="en-US" altLang="zh-CN" dirty="0" smtClean="0"/>
          </a:p>
          <a:p>
            <a:r>
              <a:rPr lang="en-US" dirty="0" smtClean="0"/>
              <a:t>OSPF</a:t>
            </a:r>
            <a:r>
              <a:rPr lang="zh-CN" altLang="en-US" dirty="0" smtClean="0"/>
              <a:t>将协议包直接封装在</a:t>
            </a:r>
            <a:r>
              <a:rPr lang="en-US" dirty="0" smtClean="0"/>
              <a:t>IP</a:t>
            </a:r>
            <a:r>
              <a:rPr lang="zh-CN" altLang="en-US" dirty="0" smtClean="0"/>
              <a:t>包中，协议号为</a:t>
            </a:r>
            <a:r>
              <a:rPr lang="en-US" dirty="0" smtClean="0"/>
              <a:t>89</a:t>
            </a:r>
            <a:r>
              <a:rPr lang="zh-CN" altLang="en-US" dirty="0" smtClean="0"/>
              <a:t>。由于</a:t>
            </a:r>
            <a:r>
              <a:rPr lang="en-US" dirty="0" smtClean="0"/>
              <a:t>IP</a:t>
            </a:r>
            <a:r>
              <a:rPr lang="zh-CN" altLang="en-US" dirty="0" smtClean="0"/>
              <a:t>协议本身是无连接、不可靠的，所以</a:t>
            </a:r>
            <a:r>
              <a:rPr lang="en-US" dirty="0" smtClean="0"/>
              <a:t>OSPF</a:t>
            </a:r>
            <a:r>
              <a:rPr lang="zh-CN" altLang="en-US" dirty="0" smtClean="0"/>
              <a:t>协议定义了一些机制保障协议的安全性和可靠性。</a:t>
            </a:r>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5041900" cy="434162"/>
          </a:xfrm>
        </p:spPr>
        <p:txBody>
          <a:bodyPr/>
          <a:lstStyle/>
          <a:p>
            <a:r>
              <a:rPr lang="en-US" altLang="zh-CN" dirty="0" smtClean="0"/>
              <a:t>5.5.1 OSPF</a:t>
            </a:r>
            <a:r>
              <a:rPr lang="zh-CN" altLang="en-US" dirty="0" smtClean="0"/>
              <a:t>的一些重要概念</a:t>
            </a:r>
            <a:endParaRPr lang="zh-CN" altLang="en-US" dirty="0"/>
          </a:p>
        </p:txBody>
      </p:sp>
      <p:sp>
        <p:nvSpPr>
          <p:cNvPr id="3" name="内容占位符 2"/>
          <p:cNvSpPr>
            <a:spLocks noGrp="1"/>
          </p:cNvSpPr>
          <p:nvPr>
            <p:ph idx="1"/>
          </p:nvPr>
        </p:nvSpPr>
        <p:spPr/>
        <p:txBody>
          <a:bodyPr/>
          <a:lstStyle/>
          <a:p>
            <a:r>
              <a:rPr lang="en-US" altLang="zh-CN" dirty="0" smtClean="0"/>
              <a:t>1</a:t>
            </a:r>
            <a:r>
              <a:rPr lang="zh-CN" altLang="en-US" dirty="0" smtClean="0"/>
              <a:t>、</a:t>
            </a:r>
            <a:r>
              <a:rPr lang="en-US" dirty="0" smtClean="0"/>
              <a:t>Router-ID</a:t>
            </a:r>
            <a:endParaRPr lang="zh-CN" altLang="en-US" dirty="0" smtClean="0"/>
          </a:p>
          <a:p>
            <a:r>
              <a:rPr lang="en-US" dirty="0" smtClean="0"/>
              <a:t>Router-ID</a:t>
            </a:r>
            <a:r>
              <a:rPr lang="zh-CN" altLang="en-US" dirty="0" smtClean="0"/>
              <a:t>（</a:t>
            </a:r>
            <a:r>
              <a:rPr lang="en-US" dirty="0" smtClean="0"/>
              <a:t>Router Identification</a:t>
            </a:r>
            <a:r>
              <a:rPr lang="zh-CN" altLang="en-US" dirty="0" smtClean="0"/>
              <a:t>，路由器标识）是一个</a:t>
            </a:r>
            <a:r>
              <a:rPr lang="en-US" dirty="0" smtClean="0"/>
              <a:t>32bit</a:t>
            </a:r>
            <a:r>
              <a:rPr lang="zh-CN" altLang="en-US" dirty="0" smtClean="0"/>
              <a:t>长度的数值，通常采用点分十进制的形式（与</a:t>
            </a:r>
            <a:r>
              <a:rPr lang="en-US" dirty="0" smtClean="0"/>
              <a:t>IPv4</a:t>
            </a:r>
            <a:r>
              <a:rPr lang="zh-CN" altLang="en-US" dirty="0" smtClean="0"/>
              <a:t>地址格式一样，例如</a:t>
            </a:r>
            <a:r>
              <a:rPr lang="en-US" dirty="0" smtClean="0"/>
              <a:t>10.0.1.1</a:t>
            </a:r>
            <a:r>
              <a:rPr lang="zh-CN" altLang="en-US" dirty="0" smtClean="0"/>
              <a:t>）。它用于在</a:t>
            </a:r>
            <a:r>
              <a:rPr lang="en-US" dirty="0" smtClean="0"/>
              <a:t>OSPF</a:t>
            </a:r>
            <a:r>
              <a:rPr lang="zh-CN" altLang="en-US" dirty="0" smtClean="0"/>
              <a:t>域中唯一地标识一台</a:t>
            </a:r>
            <a:r>
              <a:rPr lang="en-US" dirty="0" smtClean="0"/>
              <a:t>OSPF</a:t>
            </a:r>
            <a:r>
              <a:rPr lang="zh-CN" altLang="en-US" dirty="0" smtClean="0"/>
              <a:t>路由器，也就是说</a:t>
            </a:r>
            <a:r>
              <a:rPr lang="en-US" dirty="0" smtClean="0"/>
              <a:t>OSPF</a:t>
            </a:r>
            <a:r>
              <a:rPr lang="zh-CN" altLang="en-US" dirty="0" smtClean="0"/>
              <a:t>要求路由器的</a:t>
            </a:r>
            <a:r>
              <a:rPr lang="en-US" dirty="0" smtClean="0"/>
              <a:t>Router-ID</a:t>
            </a:r>
            <a:r>
              <a:rPr lang="zh-CN" altLang="en-US" dirty="0" smtClean="0"/>
              <a:t>必须全域唯一。</a:t>
            </a:r>
            <a:endParaRPr lang="en-US" altLang="zh-CN" dirty="0" smtClean="0"/>
          </a:p>
          <a:p>
            <a:r>
              <a:rPr lang="en-US" altLang="zh-CN" dirty="0" smtClean="0"/>
              <a:t>2</a:t>
            </a:r>
            <a:r>
              <a:rPr lang="zh-CN" altLang="en-US" dirty="0" smtClean="0"/>
              <a:t>、链路和链路状态</a:t>
            </a:r>
          </a:p>
          <a:p>
            <a:r>
              <a:rPr lang="zh-CN" altLang="en-US" dirty="0" smtClean="0"/>
              <a:t>链路是路由器上的一个接口。链路状态是有关各链路的状态的信息，用来描述路由器及其邻居路由器的关系，这些信息包括接口的</a:t>
            </a:r>
            <a:r>
              <a:rPr lang="en-US" dirty="0" smtClean="0"/>
              <a:t>IP</a:t>
            </a:r>
            <a:r>
              <a:rPr lang="zh-CN" altLang="en-US" dirty="0" smtClean="0"/>
              <a:t>地址和子网掩码、网络类型、链路的开销以及链路上所有相邻路由器。所有链路状态信息构成链路状态数据库。</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smtClean="0"/>
              <a:t>(1)</a:t>
            </a:r>
            <a:r>
              <a:rPr lang="zh-CN" altLang="en-US" dirty="0" smtClean="0"/>
              <a:t>目标网络</a:t>
            </a:r>
            <a:r>
              <a:rPr lang="en-US" dirty="0" smtClean="0"/>
              <a:t>/</a:t>
            </a:r>
            <a:r>
              <a:rPr lang="zh-CN" altLang="en-US" dirty="0" smtClean="0"/>
              <a:t>掩码（</a:t>
            </a:r>
            <a:r>
              <a:rPr lang="en-US" dirty="0" smtClean="0"/>
              <a:t>Destination/Mask</a:t>
            </a:r>
            <a:r>
              <a:rPr lang="zh-CN" altLang="en-US" dirty="0" smtClean="0"/>
              <a:t>）：用来标识</a:t>
            </a:r>
            <a:r>
              <a:rPr lang="en-US" dirty="0" smtClean="0"/>
              <a:t>IP</a:t>
            </a:r>
            <a:r>
              <a:rPr lang="zh-CN" altLang="en-US" dirty="0" smtClean="0"/>
              <a:t>数据报文的目的地址或目的网络。将目的地址和网络掩码“逻辑与”后，可得到目的主机或路由器所在网段的地址。例如，目的地址</a:t>
            </a:r>
            <a:r>
              <a:rPr lang="en-US" dirty="0" smtClean="0"/>
              <a:t>2.2.2.0</a:t>
            </a:r>
            <a:r>
              <a:rPr lang="zh-CN" altLang="en-US" dirty="0" smtClean="0"/>
              <a:t>，掩码为</a:t>
            </a:r>
            <a:r>
              <a:rPr lang="en-US" dirty="0" smtClean="0"/>
              <a:t>255.255.255.0</a:t>
            </a:r>
            <a:r>
              <a:rPr lang="zh-CN" altLang="en-US" dirty="0" smtClean="0"/>
              <a:t>的主机或路由器所在网段的地址为</a:t>
            </a:r>
            <a:r>
              <a:rPr lang="en-US" dirty="0" smtClean="0"/>
              <a:t>2.2.2.0</a:t>
            </a:r>
            <a:r>
              <a:rPr lang="zh-CN" altLang="en-US" dirty="0" smtClean="0"/>
              <a:t>。掩码由若干个连续“</a:t>
            </a:r>
            <a:r>
              <a:rPr lang="en-US" dirty="0" smtClean="0"/>
              <a:t>1</a:t>
            </a:r>
            <a:r>
              <a:rPr lang="zh-CN" altLang="en-US" dirty="0" smtClean="0"/>
              <a:t>”构成，既可以用点分十进制表示，也可以用掩码中连续“</a:t>
            </a:r>
            <a:r>
              <a:rPr lang="en-US" dirty="0" smtClean="0"/>
              <a:t>1</a:t>
            </a:r>
            <a:r>
              <a:rPr lang="zh-CN" altLang="en-US" dirty="0" smtClean="0"/>
              <a:t>”的个数来表示。</a:t>
            </a:r>
          </a:p>
          <a:p>
            <a:r>
              <a:rPr lang="en-US" dirty="0" smtClean="0"/>
              <a:t>(2)</a:t>
            </a:r>
            <a:r>
              <a:rPr lang="zh-CN" altLang="en-US" dirty="0" smtClean="0"/>
              <a:t>出接口（</a:t>
            </a:r>
            <a:r>
              <a:rPr lang="en-US" dirty="0" smtClean="0"/>
              <a:t>Interface</a:t>
            </a:r>
            <a:r>
              <a:rPr lang="zh-CN" altLang="en-US" dirty="0" smtClean="0"/>
              <a:t>）：指明</a:t>
            </a:r>
            <a:r>
              <a:rPr lang="en-US" dirty="0" smtClean="0"/>
              <a:t>IP</a:t>
            </a:r>
            <a:r>
              <a:rPr lang="zh-CN" altLang="en-US" dirty="0" smtClean="0"/>
              <a:t>数据包将从路由器的哪个接口转发出去。</a:t>
            </a:r>
          </a:p>
          <a:p>
            <a:r>
              <a:rPr lang="en-US" dirty="0" smtClean="0"/>
              <a:t>(3)</a:t>
            </a:r>
            <a:r>
              <a:rPr lang="zh-CN" altLang="en-US" dirty="0" smtClean="0"/>
              <a:t>下一跳</a:t>
            </a:r>
            <a:r>
              <a:rPr lang="en-US" dirty="0" smtClean="0"/>
              <a:t>IP</a:t>
            </a:r>
            <a:r>
              <a:rPr lang="zh-CN" altLang="en-US" dirty="0" smtClean="0"/>
              <a:t>地址（</a:t>
            </a:r>
            <a:r>
              <a:rPr lang="en-US" dirty="0" err="1" smtClean="0"/>
              <a:t>NextHop</a:t>
            </a:r>
            <a:r>
              <a:rPr lang="zh-CN" altLang="en-US" dirty="0" smtClean="0"/>
              <a:t>）：更接近目的网络的下一个路由器地址。如果只配置了出接口，下一跳</a:t>
            </a:r>
            <a:r>
              <a:rPr lang="en-US" dirty="0" smtClean="0"/>
              <a:t>IP</a:t>
            </a:r>
            <a:r>
              <a:rPr lang="zh-CN" altLang="en-US" dirty="0" smtClean="0"/>
              <a:t>地址为出接口的地址。</a:t>
            </a:r>
          </a:p>
          <a:p>
            <a:endParaRPr lang="zh-CN" alt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95300" y="857884"/>
            <a:ext cx="11341100" cy="5180965"/>
          </a:xfrm>
        </p:spPr>
        <p:txBody>
          <a:bodyPr/>
          <a:lstStyle/>
          <a:p>
            <a:r>
              <a:rPr lang="en-US" dirty="0" smtClean="0"/>
              <a:t>3</a:t>
            </a:r>
            <a:r>
              <a:rPr lang="zh-CN" altLang="en-US" dirty="0" smtClean="0"/>
              <a:t>、邻居表（</a:t>
            </a:r>
            <a:r>
              <a:rPr lang="en-US" dirty="0" smtClean="0"/>
              <a:t>Peer Table</a:t>
            </a:r>
            <a:r>
              <a:rPr lang="zh-CN" altLang="en-US" dirty="0" smtClean="0"/>
              <a:t>或</a:t>
            </a:r>
            <a:r>
              <a:rPr lang="en-US" dirty="0" smtClean="0"/>
              <a:t>Neighbor Table</a:t>
            </a:r>
            <a:r>
              <a:rPr lang="zh-CN" altLang="en-US" dirty="0" smtClean="0"/>
              <a:t>）</a:t>
            </a:r>
          </a:p>
          <a:p>
            <a:r>
              <a:rPr lang="zh-CN" altLang="en-US" dirty="0" smtClean="0"/>
              <a:t>在</a:t>
            </a:r>
            <a:r>
              <a:rPr lang="en-US" dirty="0" smtClean="0"/>
              <a:t>OSPF</a:t>
            </a:r>
            <a:r>
              <a:rPr lang="zh-CN" altLang="en-US" dirty="0" smtClean="0"/>
              <a:t>协议中，每台路由器的接口都会周期性地向外发送</a:t>
            </a:r>
            <a:r>
              <a:rPr lang="en-US" dirty="0" smtClean="0"/>
              <a:t>Hello</a:t>
            </a:r>
            <a:r>
              <a:rPr lang="zh-CN" altLang="en-US" dirty="0" smtClean="0"/>
              <a:t>报文。如果“相邻”两台路由器之间发送给对方的</a:t>
            </a:r>
            <a:r>
              <a:rPr lang="en-US" dirty="0" smtClean="0"/>
              <a:t>Hello</a:t>
            </a:r>
            <a:r>
              <a:rPr lang="zh-CN" altLang="en-US" dirty="0" smtClean="0"/>
              <a:t>报文完全一致，那么这两台路由器就会成为彼此的邻居路由器，他们之间才存在“邻居”关系。</a:t>
            </a:r>
            <a:endParaRPr lang="en-US" altLang="zh-CN" dirty="0" smtClean="0"/>
          </a:p>
          <a:p>
            <a:r>
              <a:rPr lang="en-US" dirty="0" smtClean="0"/>
              <a:t>4</a:t>
            </a:r>
            <a:r>
              <a:rPr lang="zh-CN" altLang="en-US" dirty="0" smtClean="0"/>
              <a:t>、</a:t>
            </a:r>
            <a:r>
              <a:rPr lang="en-US" dirty="0" smtClean="0"/>
              <a:t>LSA</a:t>
            </a:r>
            <a:r>
              <a:rPr lang="zh-CN" altLang="en-US" dirty="0" smtClean="0"/>
              <a:t>（</a:t>
            </a:r>
            <a:r>
              <a:rPr lang="en-US" dirty="0" smtClean="0"/>
              <a:t>Link-State Advertisement</a:t>
            </a:r>
            <a:r>
              <a:rPr lang="zh-CN" altLang="en-US" dirty="0" smtClean="0"/>
              <a:t>）和</a:t>
            </a:r>
            <a:r>
              <a:rPr lang="en-US" dirty="0" smtClean="0"/>
              <a:t>LSDB</a:t>
            </a:r>
            <a:r>
              <a:rPr lang="zh-CN" altLang="en-US" dirty="0" smtClean="0"/>
              <a:t>（</a:t>
            </a:r>
            <a:r>
              <a:rPr lang="en-US" dirty="0" smtClean="0"/>
              <a:t>Link-State Database</a:t>
            </a:r>
            <a:r>
              <a:rPr lang="zh-CN" altLang="en-US" dirty="0" smtClean="0"/>
              <a:t>）</a:t>
            </a:r>
          </a:p>
          <a:p>
            <a:r>
              <a:rPr lang="zh-CN" altLang="en-US" dirty="0" smtClean="0"/>
              <a:t>运行链路状态路由协议的路由器在网络中泛洪链路状态信息，在</a:t>
            </a:r>
            <a:r>
              <a:rPr lang="en-US" dirty="0" smtClean="0"/>
              <a:t>OSPF</a:t>
            </a:r>
            <a:r>
              <a:rPr lang="zh-CN" altLang="en-US" dirty="0" smtClean="0"/>
              <a:t>中，这些信息被称为</a:t>
            </a:r>
            <a:r>
              <a:rPr lang="en-US" dirty="0" smtClean="0"/>
              <a:t>LSA</a:t>
            </a:r>
            <a:r>
              <a:rPr lang="zh-CN" altLang="en-US" dirty="0" smtClean="0"/>
              <a:t>（链路状态通告）。路由器网络中的</a:t>
            </a:r>
            <a:r>
              <a:rPr lang="en-US" dirty="0" smtClean="0"/>
              <a:t>LSA</a:t>
            </a:r>
            <a:r>
              <a:rPr lang="zh-CN" altLang="en-US" dirty="0" smtClean="0"/>
              <a:t>搜集后装载到</a:t>
            </a:r>
            <a:r>
              <a:rPr lang="en-US" dirty="0" smtClean="0"/>
              <a:t>LSDB</a:t>
            </a:r>
            <a:r>
              <a:rPr lang="zh-CN" altLang="en-US" dirty="0" smtClean="0"/>
              <a:t>（链路状态数据库）中，因此</a:t>
            </a:r>
            <a:r>
              <a:rPr lang="en-US" dirty="0" smtClean="0"/>
              <a:t>LSDB</a:t>
            </a:r>
            <a:r>
              <a:rPr lang="zh-CN" altLang="en-US" dirty="0" smtClean="0"/>
              <a:t>可以当作是路由器对网络的完整认知。</a:t>
            </a:r>
          </a:p>
          <a:p>
            <a:r>
              <a:rPr lang="en-US" dirty="0" smtClean="0"/>
              <a:t>5</a:t>
            </a:r>
            <a:r>
              <a:rPr lang="zh-CN" altLang="en-US" dirty="0" smtClean="0"/>
              <a:t>、</a:t>
            </a:r>
            <a:r>
              <a:rPr lang="en-US" dirty="0" smtClean="0"/>
              <a:t>OSPF</a:t>
            </a:r>
            <a:r>
              <a:rPr lang="zh-CN" altLang="en-US" dirty="0" smtClean="0"/>
              <a:t>区域</a:t>
            </a:r>
          </a:p>
          <a:p>
            <a:r>
              <a:rPr lang="zh-CN" altLang="en-US" dirty="0" smtClean="0"/>
              <a:t>在</a:t>
            </a:r>
            <a:r>
              <a:rPr lang="en-US" dirty="0" smtClean="0"/>
              <a:t>OSPF</a:t>
            </a:r>
            <a:r>
              <a:rPr lang="zh-CN" altLang="en-US" dirty="0" smtClean="0"/>
              <a:t>网络中，每一个区域都有一个编号，称为区域</a:t>
            </a:r>
            <a:r>
              <a:rPr lang="en-US" dirty="0" smtClean="0"/>
              <a:t>ID</a:t>
            </a:r>
            <a:r>
              <a:rPr lang="zh-CN" altLang="en-US" dirty="0" smtClean="0"/>
              <a:t>（</a:t>
            </a:r>
            <a:r>
              <a:rPr lang="en-US" dirty="0" smtClean="0"/>
              <a:t>Area ID</a:t>
            </a:r>
            <a:r>
              <a:rPr lang="zh-CN" altLang="en-US" dirty="0" smtClean="0"/>
              <a:t>）。区域</a:t>
            </a:r>
            <a:r>
              <a:rPr lang="en-US" dirty="0" smtClean="0"/>
              <a:t>ID</a:t>
            </a:r>
            <a:r>
              <a:rPr lang="zh-CN" altLang="en-US" dirty="0" smtClean="0"/>
              <a:t>是一个</a:t>
            </a:r>
            <a:r>
              <a:rPr lang="en-US" dirty="0" smtClean="0"/>
              <a:t>32</a:t>
            </a:r>
            <a:r>
              <a:rPr lang="zh-CN" altLang="en-US" dirty="0" smtClean="0"/>
              <a:t>位的二进制数，一般用十进制数来表示。区域</a:t>
            </a:r>
            <a:r>
              <a:rPr lang="en-US" dirty="0" smtClean="0"/>
              <a:t>ID</a:t>
            </a:r>
            <a:r>
              <a:rPr lang="zh-CN" altLang="en-US" dirty="0" smtClean="0"/>
              <a:t>为</a:t>
            </a:r>
            <a:r>
              <a:rPr lang="en-US" dirty="0" smtClean="0"/>
              <a:t>0</a:t>
            </a:r>
            <a:r>
              <a:rPr lang="zh-CN" altLang="en-US" dirty="0" smtClean="0"/>
              <a:t>的区域称为骨干区域（</a:t>
            </a:r>
            <a:r>
              <a:rPr lang="en-US" dirty="0" smtClean="0"/>
              <a:t>Backbone Area</a:t>
            </a:r>
            <a:r>
              <a:rPr lang="zh-CN" altLang="en-US" dirty="0" smtClean="0"/>
              <a:t>），其他区域都称为非骨干区域。</a:t>
            </a:r>
            <a:endParaRPr lang="zh-CN" alt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0"/>
            <a:ext cx="11060113" cy="5181600"/>
          </a:xfrm>
          <a:prstGeom prst="rect">
            <a:avLst/>
          </a:prstGeom>
        </p:spPr>
        <p:txBody>
          <a:bodyPr/>
          <a:lstStyle/>
          <a:p>
            <a:r>
              <a:rPr lang="zh-CN" altLang="en-US" dirty="0" smtClean="0"/>
              <a:t>单区域</a:t>
            </a:r>
            <a:r>
              <a:rPr lang="en-US" dirty="0" smtClean="0"/>
              <a:t>OSPF</a:t>
            </a:r>
            <a:r>
              <a:rPr lang="zh-CN" altLang="en-US" dirty="0" smtClean="0"/>
              <a:t>网络只包含一个区域，这个区域必须是骨干区域。多区域</a:t>
            </a:r>
            <a:r>
              <a:rPr lang="en-US" dirty="0" smtClean="0"/>
              <a:t>OSPF</a:t>
            </a:r>
            <a:r>
              <a:rPr lang="zh-CN" altLang="en-US" dirty="0" smtClean="0"/>
              <a:t>网络中，除骨干区域外，还有若干个非骨干区域，一般来说，每一个非骨干区域都需要与骨干区域直连，当非骨干区域没有与骨干区域直连时，要采用虚链路（</a:t>
            </a:r>
            <a:r>
              <a:rPr lang="en-US" dirty="0" smtClean="0"/>
              <a:t>Virtual Link</a:t>
            </a:r>
            <a:r>
              <a:rPr lang="zh-CN" altLang="en-US" dirty="0" smtClean="0"/>
              <a:t>）技术从逻辑上实现非骨干区域与骨干区域直连。</a:t>
            </a:r>
            <a:endParaRPr lang="zh-CN" altLang="en-US" dirty="0"/>
          </a:p>
        </p:txBody>
      </p:sp>
      <p:pic>
        <p:nvPicPr>
          <p:cNvPr id="4" name="图片 3"/>
          <p:cNvPicPr/>
          <p:nvPr/>
        </p:nvPicPr>
        <p:blipFill>
          <a:blip r:embed="rId2"/>
          <a:stretch>
            <a:fillRect/>
          </a:stretch>
        </p:blipFill>
        <p:spPr>
          <a:xfrm>
            <a:off x="1866900" y="1981201"/>
            <a:ext cx="6845300" cy="4876800"/>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smtClean="0"/>
              <a:t>6</a:t>
            </a:r>
            <a:r>
              <a:rPr lang="zh-CN" altLang="en-US" dirty="0" smtClean="0"/>
              <a:t>、</a:t>
            </a:r>
            <a:r>
              <a:rPr lang="en-US" dirty="0" smtClean="0"/>
              <a:t>OSPF</a:t>
            </a:r>
            <a:r>
              <a:rPr lang="zh-CN" altLang="en-US" dirty="0" smtClean="0"/>
              <a:t>消息中的报文</a:t>
            </a:r>
          </a:p>
          <a:p>
            <a:r>
              <a:rPr lang="zh-CN" altLang="en-US" dirty="0" smtClean="0"/>
              <a:t>如图</a:t>
            </a:r>
            <a:r>
              <a:rPr lang="en-US" dirty="0" smtClean="0"/>
              <a:t>5‑25</a:t>
            </a:r>
            <a:r>
              <a:rPr lang="zh-CN" altLang="en-US" dirty="0" smtClean="0"/>
              <a:t>所示，</a:t>
            </a:r>
            <a:r>
              <a:rPr lang="en-US" dirty="0" smtClean="0"/>
              <a:t>OSPF</a:t>
            </a:r>
            <a:r>
              <a:rPr lang="zh-CN" altLang="en-US" dirty="0" smtClean="0"/>
              <a:t>协议报文有</a:t>
            </a:r>
            <a:r>
              <a:rPr lang="en-US" dirty="0" smtClean="0"/>
              <a:t>5</a:t>
            </a:r>
            <a:r>
              <a:rPr lang="zh-CN" altLang="en-US" dirty="0" smtClean="0"/>
              <a:t>种类型，分别是</a:t>
            </a:r>
            <a:r>
              <a:rPr lang="en-US" dirty="0" smtClean="0"/>
              <a:t>Hello</a:t>
            </a:r>
            <a:r>
              <a:rPr lang="zh-CN" altLang="en-US" dirty="0" smtClean="0"/>
              <a:t>报文、</a:t>
            </a:r>
            <a:r>
              <a:rPr lang="en-US" dirty="0" smtClean="0"/>
              <a:t>DD</a:t>
            </a:r>
            <a:r>
              <a:rPr lang="zh-CN" altLang="en-US" dirty="0" smtClean="0"/>
              <a:t>报文（</a:t>
            </a:r>
            <a:r>
              <a:rPr lang="en-US" dirty="0" smtClean="0"/>
              <a:t>Database Description Packet</a:t>
            </a:r>
            <a:r>
              <a:rPr lang="zh-CN" altLang="en-US" dirty="0" smtClean="0"/>
              <a:t>）、</a:t>
            </a:r>
            <a:r>
              <a:rPr lang="en-US" dirty="0" smtClean="0"/>
              <a:t>LSR</a:t>
            </a:r>
            <a:r>
              <a:rPr lang="zh-CN" altLang="en-US" dirty="0" smtClean="0"/>
              <a:t>报文（</a:t>
            </a:r>
            <a:r>
              <a:rPr lang="en-US" dirty="0" smtClean="0"/>
              <a:t>Link-State Request Packet</a:t>
            </a:r>
            <a:r>
              <a:rPr lang="zh-CN" altLang="en-US" dirty="0" smtClean="0"/>
              <a:t>）、</a:t>
            </a:r>
            <a:r>
              <a:rPr lang="en-US" dirty="0" smtClean="0"/>
              <a:t>LSU</a:t>
            </a:r>
            <a:r>
              <a:rPr lang="zh-CN" altLang="en-US" dirty="0" smtClean="0"/>
              <a:t>报文（</a:t>
            </a:r>
            <a:r>
              <a:rPr lang="en-US" dirty="0" smtClean="0"/>
              <a:t>Link-State Update Packet</a:t>
            </a:r>
            <a:r>
              <a:rPr lang="zh-CN" altLang="en-US" dirty="0" smtClean="0"/>
              <a:t>）和</a:t>
            </a:r>
            <a:r>
              <a:rPr lang="en-US" dirty="0" err="1" smtClean="0"/>
              <a:t>LSAck</a:t>
            </a:r>
            <a:r>
              <a:rPr lang="zh-CN" altLang="en-US" dirty="0" smtClean="0"/>
              <a:t>（</a:t>
            </a:r>
            <a:r>
              <a:rPr lang="en-US" dirty="0" smtClean="0"/>
              <a:t>Link-State Acknowledgement Packet</a:t>
            </a:r>
            <a:r>
              <a:rPr lang="zh-CN" altLang="en-US" dirty="0" smtClean="0"/>
              <a:t>）报文。</a:t>
            </a:r>
            <a:endParaRPr lang="en-US" altLang="zh-CN" dirty="0" smtClean="0"/>
          </a:p>
          <a:p>
            <a:r>
              <a:rPr lang="en-US" dirty="0" smtClean="0"/>
              <a:t>7</a:t>
            </a:r>
            <a:r>
              <a:rPr lang="zh-CN" altLang="en-US" dirty="0" smtClean="0"/>
              <a:t>、</a:t>
            </a:r>
            <a:r>
              <a:rPr lang="en-US" dirty="0" smtClean="0"/>
              <a:t>OSPF</a:t>
            </a:r>
            <a:r>
              <a:rPr lang="zh-CN" altLang="en-US" dirty="0" smtClean="0"/>
              <a:t>支持的网络类型</a:t>
            </a:r>
          </a:p>
          <a:p>
            <a:r>
              <a:rPr lang="en-US" dirty="0" smtClean="0"/>
              <a:t>OSPF</a:t>
            </a:r>
            <a:r>
              <a:rPr lang="zh-CN" altLang="en-US" dirty="0" smtClean="0"/>
              <a:t>所支持的网络类型是指</a:t>
            </a:r>
            <a:r>
              <a:rPr lang="en-US" dirty="0" smtClean="0"/>
              <a:t>OSPF</a:t>
            </a:r>
            <a:r>
              <a:rPr lang="zh-CN" altLang="en-US" dirty="0" smtClean="0"/>
              <a:t>能够支持的二层网络类型，根据数据链路层协议类型将网络分为下列</a:t>
            </a:r>
            <a:r>
              <a:rPr lang="en-US" dirty="0" smtClean="0"/>
              <a:t>4</a:t>
            </a:r>
            <a:r>
              <a:rPr lang="zh-CN" altLang="en-US" dirty="0" smtClean="0"/>
              <a:t>种类型：</a:t>
            </a:r>
          </a:p>
          <a:p>
            <a:r>
              <a:rPr lang="zh-CN" altLang="en-US" dirty="0" smtClean="0"/>
              <a:t>①</a:t>
            </a:r>
            <a:r>
              <a:rPr lang="en-US" dirty="0" smtClean="0"/>
              <a:t> </a:t>
            </a:r>
            <a:r>
              <a:rPr lang="zh-CN" altLang="en-US" dirty="0" smtClean="0"/>
              <a:t>广播型多路访问类型（</a:t>
            </a:r>
            <a:r>
              <a:rPr lang="en-US" dirty="0" smtClean="0"/>
              <a:t>Broadcast Multi-Access</a:t>
            </a:r>
            <a:r>
              <a:rPr lang="zh-CN" altLang="en-US" dirty="0" smtClean="0"/>
              <a:t>，</a:t>
            </a:r>
            <a:r>
              <a:rPr lang="en-US" dirty="0" smtClean="0"/>
              <a:t>BMA</a:t>
            </a:r>
            <a:r>
              <a:rPr lang="zh-CN" altLang="en-US" dirty="0" smtClean="0"/>
              <a:t>）</a:t>
            </a:r>
          </a:p>
          <a:p>
            <a:r>
              <a:rPr lang="zh-CN" altLang="en-US" dirty="0" smtClean="0"/>
              <a:t>②非广播型多路访问类型（</a:t>
            </a:r>
            <a:r>
              <a:rPr lang="en-US" dirty="0" smtClean="0"/>
              <a:t>Non-Broadcast Multi-Access</a:t>
            </a:r>
            <a:r>
              <a:rPr lang="zh-CN" altLang="en-US" dirty="0" smtClean="0"/>
              <a:t>，</a:t>
            </a:r>
            <a:r>
              <a:rPr lang="en-US" dirty="0" smtClean="0"/>
              <a:t>NBMA</a:t>
            </a:r>
            <a:r>
              <a:rPr lang="zh-CN" altLang="en-US" dirty="0" smtClean="0"/>
              <a:t>）</a:t>
            </a:r>
          </a:p>
          <a:p>
            <a:r>
              <a:rPr lang="zh-CN" altLang="en-US" dirty="0" smtClean="0"/>
              <a:t>③点到多点</a:t>
            </a:r>
            <a:r>
              <a:rPr lang="en-US" dirty="0" smtClean="0"/>
              <a:t>P2MP</a:t>
            </a:r>
            <a:r>
              <a:rPr lang="zh-CN" altLang="en-US" dirty="0" smtClean="0"/>
              <a:t>（</a:t>
            </a:r>
            <a:r>
              <a:rPr lang="en-US" dirty="0" smtClean="0"/>
              <a:t>point-to-multipoint</a:t>
            </a:r>
            <a:r>
              <a:rPr lang="zh-CN" altLang="en-US" dirty="0" smtClean="0"/>
              <a:t>）类型：</a:t>
            </a:r>
          </a:p>
          <a:p>
            <a:r>
              <a:rPr lang="zh-CN" altLang="en-US" dirty="0" smtClean="0"/>
              <a:t>④点到点</a:t>
            </a:r>
            <a:r>
              <a:rPr lang="en-US" dirty="0" smtClean="0"/>
              <a:t>P2P(point-to-point)</a:t>
            </a:r>
            <a:r>
              <a:rPr lang="zh-CN" altLang="en-US" dirty="0" smtClean="0"/>
              <a:t>类型：</a:t>
            </a:r>
            <a:endParaRPr lang="zh-CN" alt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smtClean="0"/>
              <a:t>8</a:t>
            </a:r>
            <a:r>
              <a:rPr lang="zh-CN" altLang="en-US" dirty="0" smtClean="0"/>
              <a:t>、</a:t>
            </a:r>
            <a:r>
              <a:rPr lang="en-US" dirty="0" smtClean="0"/>
              <a:t>OSPF</a:t>
            </a:r>
            <a:r>
              <a:rPr lang="zh-CN" altLang="en-US" dirty="0" smtClean="0"/>
              <a:t>网络的</a:t>
            </a:r>
            <a:r>
              <a:rPr lang="en-US" dirty="0" smtClean="0"/>
              <a:t>DR</a:t>
            </a:r>
            <a:r>
              <a:rPr lang="zh-CN" altLang="en-US" dirty="0" smtClean="0"/>
              <a:t>与</a:t>
            </a:r>
            <a:r>
              <a:rPr lang="en-US" dirty="0" smtClean="0"/>
              <a:t>BDR</a:t>
            </a:r>
            <a:endParaRPr lang="zh-CN" altLang="en-US" dirty="0" smtClean="0"/>
          </a:p>
          <a:p>
            <a:r>
              <a:rPr lang="zh-CN" altLang="en-US" dirty="0" smtClean="0"/>
              <a:t>指定路由器（</a:t>
            </a:r>
            <a:r>
              <a:rPr lang="en-US" dirty="0" smtClean="0"/>
              <a:t>Designate Router</a:t>
            </a:r>
            <a:r>
              <a:rPr lang="zh-CN" altLang="en-US" dirty="0" smtClean="0"/>
              <a:t>，</a:t>
            </a:r>
            <a:r>
              <a:rPr lang="en-US" dirty="0" smtClean="0"/>
              <a:t>DR</a:t>
            </a:r>
            <a:r>
              <a:rPr lang="zh-CN" altLang="en-US" dirty="0" smtClean="0"/>
              <a:t>）和备份指定路由器（</a:t>
            </a:r>
            <a:r>
              <a:rPr lang="en-US" dirty="0" smtClean="0"/>
              <a:t>Backup Designate Router</a:t>
            </a:r>
            <a:r>
              <a:rPr lang="zh-CN" altLang="en-US" dirty="0" smtClean="0"/>
              <a:t>，</a:t>
            </a:r>
            <a:r>
              <a:rPr lang="en-US" dirty="0" smtClean="0"/>
              <a:t>BDR</a:t>
            </a:r>
            <a:r>
              <a:rPr lang="zh-CN" altLang="en-US" dirty="0" smtClean="0"/>
              <a:t>）只适用于广播型多路访问类型（</a:t>
            </a:r>
            <a:r>
              <a:rPr lang="en-US" dirty="0" smtClean="0"/>
              <a:t>BMA</a:t>
            </a:r>
            <a:r>
              <a:rPr lang="zh-CN" altLang="en-US" dirty="0" smtClean="0"/>
              <a:t>）网络或非广播多路访问（</a:t>
            </a:r>
            <a:r>
              <a:rPr lang="en-US" dirty="0" smtClean="0"/>
              <a:t>NBMA</a:t>
            </a:r>
            <a:r>
              <a:rPr lang="zh-CN" altLang="en-US" dirty="0" smtClean="0"/>
              <a:t>）网络。</a:t>
            </a:r>
          </a:p>
          <a:p>
            <a:r>
              <a:rPr lang="zh-CN" altLang="en-US" dirty="0" smtClean="0"/>
              <a:t>为了减少</a:t>
            </a:r>
            <a:r>
              <a:rPr lang="en-US" dirty="0" smtClean="0"/>
              <a:t>OSPF</a:t>
            </a:r>
            <a:r>
              <a:rPr lang="zh-CN" altLang="en-US" dirty="0" smtClean="0"/>
              <a:t>邻接关系数量，</a:t>
            </a:r>
            <a:r>
              <a:rPr lang="en-US" dirty="0" smtClean="0"/>
              <a:t>OSPF</a:t>
            </a:r>
            <a:r>
              <a:rPr lang="zh-CN" altLang="en-US" dirty="0" smtClean="0"/>
              <a:t>会在</a:t>
            </a:r>
            <a:r>
              <a:rPr lang="en-US" dirty="0" smtClean="0"/>
              <a:t>MA</a:t>
            </a:r>
            <a:r>
              <a:rPr lang="zh-CN" altLang="en-US" dirty="0" smtClean="0"/>
              <a:t>网络中选举一个</a:t>
            </a:r>
            <a:r>
              <a:rPr lang="en-US" dirty="0" smtClean="0"/>
              <a:t>DR</a:t>
            </a:r>
            <a:r>
              <a:rPr lang="zh-CN" altLang="en-US" dirty="0" smtClean="0"/>
              <a:t>和一个</a:t>
            </a:r>
            <a:r>
              <a:rPr lang="en-US" dirty="0" smtClean="0"/>
              <a:t>BDR</a:t>
            </a:r>
            <a:r>
              <a:rPr lang="zh-CN" altLang="en-US" dirty="0" smtClean="0"/>
              <a:t>。</a:t>
            </a:r>
          </a:p>
          <a:p>
            <a:endParaRPr lang="zh-CN" altLang="en-US" dirty="0"/>
          </a:p>
        </p:txBody>
      </p:sp>
      <p:pic>
        <p:nvPicPr>
          <p:cNvPr id="4" name="图片 3"/>
          <p:cNvPicPr/>
          <p:nvPr/>
        </p:nvPicPr>
        <p:blipFill>
          <a:blip r:embed="rId2"/>
          <a:stretch>
            <a:fillRect/>
          </a:stretch>
        </p:blipFill>
        <p:spPr>
          <a:xfrm>
            <a:off x="1637030" y="3630316"/>
            <a:ext cx="7151370" cy="3024484"/>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DR</a:t>
            </a:r>
            <a:r>
              <a:rPr lang="zh-CN" altLang="en-US" dirty="0" smtClean="0"/>
              <a:t>与</a:t>
            </a:r>
            <a:r>
              <a:rPr lang="en-US" dirty="0" smtClean="0"/>
              <a:t>BDR</a:t>
            </a:r>
            <a:r>
              <a:rPr lang="zh-CN" altLang="en-US" dirty="0" smtClean="0"/>
              <a:t>的选举规则如下：</a:t>
            </a:r>
            <a:br>
              <a:rPr lang="zh-CN" altLang="en-US" dirty="0" smtClean="0"/>
            </a:br>
            <a:endParaRPr lang="zh-CN" altLang="en-US" dirty="0"/>
          </a:p>
        </p:txBody>
      </p:sp>
      <p:sp>
        <p:nvSpPr>
          <p:cNvPr id="3" name="内容占位符 2"/>
          <p:cNvSpPr>
            <a:spLocks noGrp="1"/>
          </p:cNvSpPr>
          <p:nvPr>
            <p:ph idx="1"/>
          </p:nvPr>
        </p:nvSpPr>
        <p:spPr/>
        <p:txBody>
          <a:bodyPr/>
          <a:lstStyle/>
          <a:p>
            <a:r>
              <a:rPr lang="zh-CN" altLang="en-US" dirty="0" smtClean="0"/>
              <a:t>（</a:t>
            </a:r>
            <a:r>
              <a:rPr lang="en-US" dirty="0" smtClean="0"/>
              <a:t>1</a:t>
            </a:r>
            <a:r>
              <a:rPr lang="zh-CN" altLang="en-US" dirty="0" smtClean="0"/>
              <a:t>）优先级（</a:t>
            </a:r>
            <a:r>
              <a:rPr lang="en-US" dirty="0" smtClean="0"/>
              <a:t>Router Priority</a:t>
            </a:r>
            <a:r>
              <a:rPr lang="zh-CN" altLang="en-US" dirty="0" smtClean="0"/>
              <a:t>）最大的路由器将成为</a:t>
            </a:r>
            <a:r>
              <a:rPr lang="en-US" dirty="0" smtClean="0"/>
              <a:t>DR</a:t>
            </a:r>
            <a:r>
              <a:rPr lang="zh-CN" altLang="en-US" dirty="0" smtClean="0"/>
              <a:t>。</a:t>
            </a:r>
          </a:p>
          <a:p>
            <a:r>
              <a:rPr lang="zh-CN" altLang="en-US" dirty="0" smtClean="0"/>
              <a:t>（</a:t>
            </a:r>
            <a:r>
              <a:rPr lang="en-US" dirty="0" smtClean="0"/>
              <a:t>2</a:t>
            </a:r>
            <a:r>
              <a:rPr lang="zh-CN" altLang="en-US" dirty="0" smtClean="0"/>
              <a:t>）如果优先级（</a:t>
            </a:r>
            <a:r>
              <a:rPr lang="en-US" dirty="0" smtClean="0"/>
              <a:t>Router Priority</a:t>
            </a:r>
            <a:r>
              <a:rPr lang="zh-CN" altLang="en-US" dirty="0" smtClean="0"/>
              <a:t>）相等，则</a:t>
            </a:r>
            <a:r>
              <a:rPr lang="en-US" dirty="0" smtClean="0"/>
              <a:t>Router-ID</a:t>
            </a:r>
            <a:r>
              <a:rPr lang="zh-CN" altLang="en-US" dirty="0" smtClean="0"/>
              <a:t>值最大的路由器将成为</a:t>
            </a:r>
            <a:r>
              <a:rPr lang="en-US" dirty="0" smtClean="0"/>
              <a:t>DR</a:t>
            </a:r>
            <a:r>
              <a:rPr lang="zh-CN" altLang="en-US" dirty="0" smtClean="0"/>
              <a:t>。</a:t>
            </a:r>
          </a:p>
          <a:p>
            <a:r>
              <a:rPr lang="zh-CN" altLang="en-US" dirty="0" smtClean="0"/>
              <a:t>（</a:t>
            </a:r>
            <a:r>
              <a:rPr lang="en-US" dirty="0" smtClean="0"/>
              <a:t>3</a:t>
            </a:r>
            <a:r>
              <a:rPr lang="zh-CN" altLang="en-US" dirty="0" smtClean="0"/>
              <a:t>）</a:t>
            </a:r>
            <a:r>
              <a:rPr lang="en-US" dirty="0" smtClean="0"/>
              <a:t>BDR</a:t>
            </a:r>
            <a:r>
              <a:rPr lang="zh-CN" altLang="en-US" dirty="0" smtClean="0"/>
              <a:t>的选举与</a:t>
            </a:r>
            <a:r>
              <a:rPr lang="en-US" dirty="0" smtClean="0"/>
              <a:t>DR</a:t>
            </a:r>
            <a:r>
              <a:rPr lang="zh-CN" altLang="en-US" dirty="0" smtClean="0"/>
              <a:t>的选举规则完全一样，</a:t>
            </a:r>
            <a:r>
              <a:rPr lang="en-US" dirty="0" smtClean="0"/>
              <a:t>BDR</a:t>
            </a:r>
            <a:r>
              <a:rPr lang="zh-CN" altLang="en-US" dirty="0" smtClean="0"/>
              <a:t>的选举发生在</a:t>
            </a:r>
            <a:r>
              <a:rPr lang="en-US" dirty="0" smtClean="0"/>
              <a:t>DR</a:t>
            </a:r>
            <a:r>
              <a:rPr lang="zh-CN" altLang="en-US" dirty="0" smtClean="0"/>
              <a:t>的选举之后，在同一个网络中</a:t>
            </a:r>
            <a:r>
              <a:rPr lang="en-US" dirty="0" smtClean="0"/>
              <a:t>DR</a:t>
            </a:r>
            <a:r>
              <a:rPr lang="zh-CN" altLang="en-US" dirty="0" smtClean="0"/>
              <a:t>和</a:t>
            </a:r>
            <a:r>
              <a:rPr lang="en-US" dirty="0" smtClean="0"/>
              <a:t>BDR</a:t>
            </a:r>
            <a:r>
              <a:rPr lang="zh-CN" altLang="en-US" dirty="0" smtClean="0"/>
              <a:t>不能是同一台路由器。</a:t>
            </a:r>
          </a:p>
          <a:p>
            <a:r>
              <a:rPr lang="zh-CN" altLang="en-US" dirty="0" smtClean="0"/>
              <a:t>（</a:t>
            </a:r>
            <a:r>
              <a:rPr lang="en-US" dirty="0" smtClean="0"/>
              <a:t>4</a:t>
            </a:r>
            <a:r>
              <a:rPr lang="zh-CN" altLang="en-US" dirty="0" smtClean="0"/>
              <a:t>）如果</a:t>
            </a:r>
            <a:r>
              <a:rPr lang="en-US" dirty="0" smtClean="0"/>
              <a:t>DR</a:t>
            </a:r>
            <a:r>
              <a:rPr lang="zh-CN" altLang="en-US" dirty="0" smtClean="0"/>
              <a:t>和</a:t>
            </a:r>
            <a:r>
              <a:rPr lang="en-US" dirty="0" smtClean="0"/>
              <a:t>BDR</a:t>
            </a:r>
            <a:r>
              <a:rPr lang="zh-CN" altLang="en-US" dirty="0" smtClean="0"/>
              <a:t>都存在，则</a:t>
            </a:r>
            <a:r>
              <a:rPr lang="en-US" dirty="0" smtClean="0"/>
              <a:t>DR</a:t>
            </a:r>
            <a:r>
              <a:rPr lang="zh-CN" altLang="en-US" dirty="0" smtClean="0"/>
              <a:t>出现故障后，</a:t>
            </a:r>
            <a:r>
              <a:rPr lang="en-US" dirty="0" smtClean="0"/>
              <a:t>BDR</a:t>
            </a:r>
            <a:r>
              <a:rPr lang="zh-CN" altLang="en-US" dirty="0" smtClean="0"/>
              <a:t>将迅速代替</a:t>
            </a:r>
            <a:r>
              <a:rPr lang="en-US" dirty="0" smtClean="0"/>
              <a:t>DR</a:t>
            </a:r>
            <a:r>
              <a:rPr lang="zh-CN" altLang="en-US" dirty="0" smtClean="0"/>
              <a:t>的角色。如果只存在</a:t>
            </a:r>
            <a:r>
              <a:rPr lang="en-US" dirty="0" smtClean="0"/>
              <a:t>DR</a:t>
            </a:r>
            <a:r>
              <a:rPr lang="zh-CN" altLang="en-US" dirty="0" smtClean="0"/>
              <a:t>而没有</a:t>
            </a:r>
            <a:r>
              <a:rPr lang="en-US" dirty="0" smtClean="0"/>
              <a:t>BDR</a:t>
            </a:r>
            <a:r>
              <a:rPr lang="zh-CN" altLang="en-US" dirty="0" smtClean="0"/>
              <a:t>，则</a:t>
            </a:r>
            <a:r>
              <a:rPr lang="en-US" dirty="0" smtClean="0"/>
              <a:t>DR</a:t>
            </a:r>
            <a:r>
              <a:rPr lang="zh-CN" altLang="en-US" dirty="0" smtClean="0"/>
              <a:t>出现故障后将重新选举新的</a:t>
            </a:r>
            <a:r>
              <a:rPr lang="en-US" dirty="0" smtClean="0"/>
              <a:t>DR</a:t>
            </a:r>
            <a:r>
              <a:rPr lang="zh-CN" altLang="en-US" dirty="0" smtClean="0"/>
              <a:t>，这就需要耗费一定的时间。如果一个路由器的优先级为</a:t>
            </a:r>
            <a:r>
              <a:rPr lang="en-US" dirty="0" smtClean="0"/>
              <a:t>0</a:t>
            </a:r>
            <a:r>
              <a:rPr lang="zh-CN" altLang="en-US" dirty="0" smtClean="0"/>
              <a:t>，则不参加</a:t>
            </a:r>
            <a:r>
              <a:rPr lang="en-US" dirty="0" smtClean="0"/>
              <a:t>DR</a:t>
            </a:r>
            <a:r>
              <a:rPr lang="zh-CN" altLang="en-US" dirty="0" smtClean="0"/>
              <a:t>或</a:t>
            </a:r>
            <a:r>
              <a:rPr lang="en-US" dirty="0" smtClean="0"/>
              <a:t>BDR</a:t>
            </a:r>
            <a:r>
              <a:rPr lang="zh-CN" altLang="en-US" dirty="0" smtClean="0"/>
              <a:t>的选举。</a:t>
            </a:r>
          </a:p>
          <a:p>
            <a:endParaRPr lang="zh-CN" alt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图片 3"/>
          <p:cNvPicPr/>
          <p:nvPr/>
        </p:nvPicPr>
        <p:blipFill>
          <a:blip r:embed="rId2"/>
          <a:stretch>
            <a:fillRect/>
          </a:stretch>
        </p:blipFill>
        <p:spPr>
          <a:xfrm>
            <a:off x="1104900" y="1498600"/>
            <a:ext cx="9982200" cy="4394200"/>
          </a:xfrm>
          <a:prstGeom prst="rect">
            <a:avLst/>
          </a:prstGeom>
          <a:noFill/>
          <a:ln>
            <a:noFill/>
          </a:ln>
        </p:spPr>
      </p:pic>
      <p:sp>
        <p:nvSpPr>
          <p:cNvPr id="5" name="TextBox 4"/>
          <p:cNvSpPr txBox="1"/>
          <p:nvPr/>
        </p:nvSpPr>
        <p:spPr>
          <a:xfrm>
            <a:off x="3573624" y="1129005"/>
            <a:ext cx="665567" cy="523220"/>
          </a:xfrm>
          <a:prstGeom prst="rect">
            <a:avLst/>
          </a:prstGeom>
          <a:noFill/>
        </p:spPr>
        <p:txBody>
          <a:bodyPr wrap="none" rtlCol="0">
            <a:spAutoFit/>
          </a:bodyPr>
          <a:lstStyle/>
          <a:p>
            <a:r>
              <a:rPr lang="en-US" altLang="zh-CN" sz="2800" b="1" dirty="0" smtClean="0">
                <a:solidFill>
                  <a:srgbClr val="FF0000"/>
                </a:solidFill>
              </a:rPr>
              <a:t>DR</a:t>
            </a:r>
            <a:endParaRPr lang="zh-CN" altLang="en-US" sz="2800" b="1" dirty="0">
              <a:solidFill>
                <a:srgbClr val="FF0000"/>
              </a:solidFill>
            </a:endParaRPr>
          </a:p>
        </p:txBody>
      </p:sp>
      <p:sp>
        <p:nvSpPr>
          <p:cNvPr id="6" name="TextBox 5"/>
          <p:cNvSpPr txBox="1"/>
          <p:nvPr/>
        </p:nvSpPr>
        <p:spPr>
          <a:xfrm>
            <a:off x="7324531" y="1156995"/>
            <a:ext cx="881973" cy="523220"/>
          </a:xfrm>
          <a:prstGeom prst="rect">
            <a:avLst/>
          </a:prstGeom>
          <a:noFill/>
        </p:spPr>
        <p:txBody>
          <a:bodyPr wrap="none" rtlCol="0">
            <a:spAutoFit/>
          </a:bodyPr>
          <a:lstStyle/>
          <a:p>
            <a:r>
              <a:rPr lang="en-US" altLang="zh-CN" sz="2800" b="1" dirty="0" smtClean="0">
                <a:solidFill>
                  <a:srgbClr val="FF0000"/>
                </a:solidFill>
              </a:rPr>
              <a:t>BDR</a:t>
            </a:r>
            <a:endParaRPr lang="zh-CN" altLang="en-US" sz="28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build="allAtOnce"/>
      <p:bldP spid="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p:txBody>
          <a:bodyPr/>
          <a:lstStyle/>
          <a:p>
            <a:r>
              <a:rPr lang="zh-CN" altLang="en-US" dirty="0" smtClean="0"/>
              <a:t>如图</a:t>
            </a:r>
            <a:r>
              <a:rPr lang="en-US" dirty="0" smtClean="0"/>
              <a:t>5‑28</a:t>
            </a:r>
            <a:r>
              <a:rPr lang="zh-CN" altLang="en-US" dirty="0" smtClean="0"/>
              <a:t>所示，假设路由器的优先级一样，</a:t>
            </a:r>
            <a:r>
              <a:rPr lang="en-US" dirty="0" smtClean="0"/>
              <a:t>RTE</a:t>
            </a:r>
            <a:r>
              <a:rPr lang="zh-CN" altLang="en-US" dirty="0" smtClean="0"/>
              <a:t>后来加入网络，虽然它的</a:t>
            </a:r>
            <a:r>
              <a:rPr lang="en-US" dirty="0" smtClean="0"/>
              <a:t>Router ID</a:t>
            </a:r>
            <a:r>
              <a:rPr lang="zh-CN" altLang="en-US" dirty="0" smtClean="0"/>
              <a:t>比原有的</a:t>
            </a:r>
            <a:r>
              <a:rPr lang="en-US" dirty="0" smtClean="0"/>
              <a:t>DR</a:t>
            </a:r>
            <a:r>
              <a:rPr lang="zh-CN" altLang="en-US" dirty="0" smtClean="0"/>
              <a:t>和</a:t>
            </a:r>
            <a:r>
              <a:rPr lang="en-US" dirty="0" smtClean="0"/>
              <a:t>BDR</a:t>
            </a:r>
            <a:r>
              <a:rPr lang="zh-CN" altLang="en-US" dirty="0" smtClean="0"/>
              <a:t>都高，但是出于稳定性的考虑，只能成为</a:t>
            </a:r>
            <a:r>
              <a:rPr lang="en-US" dirty="0" err="1" smtClean="0"/>
              <a:t>DRother</a:t>
            </a:r>
            <a:r>
              <a:rPr lang="zh-CN" altLang="en-US" dirty="0" smtClean="0"/>
              <a:t>路由器。</a:t>
            </a:r>
          </a:p>
          <a:p>
            <a:endParaRPr lang="zh-CN" altLang="en-US" dirty="0"/>
          </a:p>
        </p:txBody>
      </p:sp>
      <p:pic>
        <p:nvPicPr>
          <p:cNvPr id="6" name="图片 5"/>
          <p:cNvPicPr/>
          <p:nvPr/>
        </p:nvPicPr>
        <p:blipFill>
          <a:blip r:embed="rId2"/>
          <a:stretch>
            <a:fillRect/>
          </a:stretch>
        </p:blipFill>
        <p:spPr>
          <a:xfrm>
            <a:off x="1752253" y="2385265"/>
            <a:ext cx="8489027" cy="4472735"/>
          </a:xfrm>
          <a:prstGeom prst="rect">
            <a:avLst/>
          </a:prstGeom>
          <a:noFill/>
          <a:ln>
            <a:noFill/>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如图</a:t>
            </a:r>
            <a:r>
              <a:rPr lang="en-US" dirty="0" smtClean="0"/>
              <a:t>5‑29</a:t>
            </a:r>
            <a:r>
              <a:rPr lang="zh-CN" altLang="en-US" dirty="0" smtClean="0"/>
              <a:t>所示，假设路由器的优先级相等，当</a:t>
            </a:r>
            <a:r>
              <a:rPr lang="en-US" dirty="0" smtClean="0"/>
              <a:t>DR</a:t>
            </a:r>
            <a:r>
              <a:rPr lang="zh-CN" altLang="en-US" dirty="0" smtClean="0"/>
              <a:t>失效时，</a:t>
            </a:r>
            <a:r>
              <a:rPr lang="en-US" dirty="0" smtClean="0"/>
              <a:t>BDR</a:t>
            </a:r>
            <a:r>
              <a:rPr lang="zh-CN" altLang="en-US" dirty="0" smtClean="0"/>
              <a:t>立刻称为新</a:t>
            </a:r>
            <a:r>
              <a:rPr lang="en-US" dirty="0" smtClean="0"/>
              <a:t>DR</a:t>
            </a:r>
            <a:r>
              <a:rPr lang="zh-CN" altLang="en-US" dirty="0" smtClean="0"/>
              <a:t>；</a:t>
            </a:r>
            <a:r>
              <a:rPr lang="en-US" dirty="0" err="1" smtClean="0"/>
              <a:t>DRother</a:t>
            </a:r>
            <a:r>
              <a:rPr lang="zh-CN" altLang="en-US" dirty="0" smtClean="0"/>
              <a:t>路由器进行竞争，</a:t>
            </a:r>
            <a:r>
              <a:rPr lang="en-US" dirty="0" smtClean="0"/>
              <a:t>Router ID</a:t>
            </a:r>
            <a:r>
              <a:rPr lang="zh-CN" altLang="en-US" dirty="0" smtClean="0"/>
              <a:t>高的称为新</a:t>
            </a:r>
            <a:r>
              <a:rPr lang="en-US" dirty="0" smtClean="0"/>
              <a:t>BDR</a:t>
            </a:r>
            <a:r>
              <a:rPr lang="zh-CN" altLang="en-US" dirty="0" smtClean="0"/>
              <a:t>。</a:t>
            </a:r>
          </a:p>
          <a:p>
            <a:endParaRPr lang="zh-CN" altLang="en-US" dirty="0"/>
          </a:p>
        </p:txBody>
      </p:sp>
      <p:pic>
        <p:nvPicPr>
          <p:cNvPr id="4" name="图片 3"/>
          <p:cNvPicPr/>
          <p:nvPr/>
        </p:nvPicPr>
        <p:blipFill>
          <a:blip r:embed="rId2"/>
          <a:stretch>
            <a:fillRect/>
          </a:stretch>
        </p:blipFill>
        <p:spPr>
          <a:xfrm>
            <a:off x="986096" y="1992499"/>
            <a:ext cx="10152958" cy="4865501"/>
          </a:xfrm>
          <a:prstGeom prst="rect">
            <a:avLst/>
          </a:prstGeom>
          <a:noFill/>
          <a:ln>
            <a:noFill/>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rPr>
              <a:t>9</a:t>
            </a:r>
            <a:r>
              <a:rPr lang="zh-CN" altLang="en-US" dirty="0" smtClean="0">
                <a:solidFill>
                  <a:schemeClr val="tx1"/>
                </a:solidFill>
              </a:rPr>
              <a:t>、</a:t>
            </a:r>
            <a:r>
              <a:rPr lang="en-US" altLang="zh-CN" dirty="0" smtClean="0">
                <a:solidFill>
                  <a:schemeClr val="tx1"/>
                </a:solidFill>
              </a:rPr>
              <a:t>OSPF</a:t>
            </a:r>
            <a:r>
              <a:rPr lang="zh-CN" altLang="en-US" dirty="0" smtClean="0">
                <a:solidFill>
                  <a:schemeClr val="tx1"/>
                </a:solidFill>
              </a:rPr>
              <a:t>工作过程</a:t>
            </a:r>
            <a:endParaRPr lang="zh-CN" altLang="en-US" dirty="0">
              <a:solidFill>
                <a:schemeClr val="tx1"/>
              </a:solidFill>
            </a:endParaRPr>
          </a:p>
        </p:txBody>
      </p:sp>
      <p:pic>
        <p:nvPicPr>
          <p:cNvPr id="4" name="图片 3"/>
          <p:cNvPicPr/>
          <p:nvPr/>
        </p:nvPicPr>
        <p:blipFill>
          <a:blip r:embed="rId2"/>
          <a:srcRect/>
          <a:stretch>
            <a:fillRect/>
          </a:stretch>
        </p:blipFill>
        <p:spPr bwMode="auto">
          <a:xfrm>
            <a:off x="1003414" y="790738"/>
            <a:ext cx="9836382" cy="60672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21575" y="0"/>
            <a:ext cx="4505325" cy="434162"/>
          </a:xfrm>
        </p:spPr>
        <p:txBody>
          <a:bodyPr/>
          <a:lstStyle/>
          <a:p>
            <a:r>
              <a:rPr lang="en-US" altLang="zh-CN" dirty="0" smtClean="0"/>
              <a:t>5.5.2 OSPF</a:t>
            </a:r>
            <a:r>
              <a:rPr lang="zh-CN" altLang="en-US" dirty="0" smtClean="0"/>
              <a:t>的</a:t>
            </a:r>
            <a:r>
              <a:rPr lang="en-US" altLang="zh-CN" dirty="0" smtClean="0"/>
              <a:t>LSA</a:t>
            </a:r>
            <a:r>
              <a:rPr lang="zh-CN" altLang="en-US" dirty="0" smtClean="0"/>
              <a:t>类型</a:t>
            </a:r>
            <a:endParaRPr lang="zh-CN" altLang="en-US" dirty="0"/>
          </a:p>
        </p:txBody>
      </p:sp>
      <p:graphicFrame>
        <p:nvGraphicFramePr>
          <p:cNvPr id="4" name="表格 3"/>
          <p:cNvGraphicFramePr>
            <a:graphicFrameLocks noGrp="1"/>
          </p:cNvGraphicFramePr>
          <p:nvPr/>
        </p:nvGraphicFramePr>
        <p:xfrm>
          <a:off x="0" y="602211"/>
          <a:ext cx="12192000" cy="6255789"/>
        </p:xfrm>
        <a:graphic>
          <a:graphicData uri="http://schemas.openxmlformats.org/drawingml/2006/table">
            <a:tbl>
              <a:tblPr/>
              <a:tblGrid>
                <a:gridCol w="1120193"/>
                <a:gridCol w="3496514"/>
                <a:gridCol w="7575293"/>
              </a:tblGrid>
              <a:tr h="600364">
                <a:tc>
                  <a:txBody>
                    <a:bodyPr/>
                    <a:lstStyle/>
                    <a:p>
                      <a:pPr indent="266700">
                        <a:spcAft>
                          <a:spcPts val="0"/>
                        </a:spcAft>
                      </a:pPr>
                      <a:r>
                        <a:rPr lang="zh-CN" sz="2400" kern="0" dirty="0">
                          <a:latin typeface="Times New Roman"/>
                          <a:ea typeface="宋体"/>
                        </a:rPr>
                        <a:t>类别</a:t>
                      </a:r>
                      <a:endParaRPr lang="zh-CN" sz="24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zh-CN" sz="2400" kern="0">
                          <a:latin typeface="Times New Roman"/>
                          <a:ea typeface="宋体"/>
                        </a:rPr>
                        <a:t>名称</a:t>
                      </a:r>
                      <a:endParaRPr lang="zh-CN" sz="240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zh-CN" sz="2400" kern="0" dirty="0">
                          <a:latin typeface="Times New Roman"/>
                          <a:ea typeface="宋体"/>
                        </a:rPr>
                        <a:t>描述</a:t>
                      </a:r>
                      <a:endParaRPr lang="zh-CN" sz="24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00545">
                <a:tc>
                  <a:txBody>
                    <a:bodyPr/>
                    <a:lstStyle/>
                    <a:p>
                      <a:pPr indent="266700">
                        <a:spcAft>
                          <a:spcPts val="0"/>
                        </a:spcAft>
                      </a:pPr>
                      <a:r>
                        <a:rPr lang="en-US" sz="2400" kern="0">
                          <a:latin typeface="Times New Roman"/>
                          <a:ea typeface="宋体"/>
                        </a:rPr>
                        <a:t>1</a:t>
                      </a:r>
                      <a:endParaRPr lang="zh-CN" sz="240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zh-CN" sz="2400" kern="0">
                          <a:latin typeface="Times New Roman"/>
                          <a:ea typeface="宋体"/>
                        </a:rPr>
                        <a:t>路由器</a:t>
                      </a:r>
                      <a:r>
                        <a:rPr lang="en-US" sz="2400" kern="0">
                          <a:latin typeface="Times New Roman"/>
                          <a:ea typeface="宋体"/>
                        </a:rPr>
                        <a:t>LSA</a:t>
                      </a:r>
                      <a:endParaRPr lang="zh-CN" sz="2400" kern="100">
                        <a:latin typeface="Times New Roman"/>
                        <a:ea typeface="宋体"/>
                      </a:endParaRPr>
                    </a:p>
                    <a:p>
                      <a:pPr indent="266700">
                        <a:spcAft>
                          <a:spcPts val="0"/>
                        </a:spcAft>
                      </a:pPr>
                      <a:r>
                        <a:rPr lang="zh-CN" sz="2400" kern="0">
                          <a:latin typeface="Times New Roman"/>
                          <a:ea typeface="宋体"/>
                        </a:rPr>
                        <a:t>（</a:t>
                      </a:r>
                      <a:r>
                        <a:rPr lang="en-US" sz="2400" kern="0">
                          <a:latin typeface="Times New Roman"/>
                          <a:ea typeface="宋体"/>
                        </a:rPr>
                        <a:t>Router LSA</a:t>
                      </a:r>
                      <a:r>
                        <a:rPr lang="zh-CN" sz="2400" kern="0">
                          <a:latin typeface="Times New Roman"/>
                          <a:ea typeface="宋体"/>
                        </a:rPr>
                        <a:t>）</a:t>
                      </a:r>
                      <a:endParaRPr lang="zh-CN" sz="240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zh-CN" sz="2400" kern="0">
                          <a:latin typeface="Times New Roman"/>
                          <a:ea typeface="宋体"/>
                        </a:rPr>
                        <a:t>每台</a:t>
                      </a:r>
                      <a:r>
                        <a:rPr lang="en-US" sz="2400" kern="0">
                          <a:latin typeface="Times New Roman"/>
                          <a:ea typeface="宋体"/>
                        </a:rPr>
                        <a:t>OSPF</a:t>
                      </a:r>
                      <a:r>
                        <a:rPr lang="zh-CN" sz="2400" kern="0">
                          <a:latin typeface="Times New Roman"/>
                          <a:ea typeface="宋体"/>
                        </a:rPr>
                        <a:t>路由器都会产生这种</a:t>
                      </a:r>
                      <a:r>
                        <a:rPr lang="en-US" sz="2400" kern="0">
                          <a:latin typeface="Times New Roman"/>
                          <a:ea typeface="宋体"/>
                        </a:rPr>
                        <a:t>LSA</a:t>
                      </a:r>
                      <a:r>
                        <a:rPr lang="zh-CN" sz="2400" kern="0">
                          <a:latin typeface="Times New Roman"/>
                          <a:ea typeface="宋体"/>
                        </a:rPr>
                        <a:t>，用于描述路由器所有</a:t>
                      </a:r>
                      <a:r>
                        <a:rPr lang="en-US" sz="2400" kern="0">
                          <a:latin typeface="Times New Roman"/>
                          <a:ea typeface="宋体"/>
                        </a:rPr>
                        <a:t>OSPF</a:t>
                      </a:r>
                      <a:r>
                        <a:rPr lang="zh-CN" sz="2400" kern="0">
                          <a:latin typeface="Times New Roman"/>
                          <a:ea typeface="宋体"/>
                        </a:rPr>
                        <a:t>直连接口的状况和</a:t>
                      </a:r>
                      <a:r>
                        <a:rPr lang="en-US" sz="2400" kern="0">
                          <a:latin typeface="Times New Roman"/>
                          <a:ea typeface="宋体"/>
                        </a:rPr>
                        <a:t>Cost</a:t>
                      </a:r>
                      <a:r>
                        <a:rPr lang="zh-CN" sz="2400" kern="0">
                          <a:latin typeface="Times New Roman"/>
                          <a:ea typeface="宋体"/>
                        </a:rPr>
                        <a:t>值。该</a:t>
                      </a:r>
                      <a:r>
                        <a:rPr lang="en-US" sz="2400" kern="0">
                          <a:latin typeface="Times New Roman"/>
                          <a:ea typeface="宋体"/>
                        </a:rPr>
                        <a:t>LSA</a:t>
                      </a:r>
                      <a:r>
                        <a:rPr lang="zh-CN" sz="2400" kern="0">
                          <a:latin typeface="Times New Roman"/>
                          <a:ea typeface="宋体"/>
                        </a:rPr>
                        <a:t>只会在接口所属区域内扩散</a:t>
                      </a:r>
                      <a:endParaRPr lang="zh-CN" sz="240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00545">
                <a:tc>
                  <a:txBody>
                    <a:bodyPr/>
                    <a:lstStyle/>
                    <a:p>
                      <a:pPr indent="266700">
                        <a:spcAft>
                          <a:spcPts val="0"/>
                        </a:spcAft>
                      </a:pPr>
                      <a:r>
                        <a:rPr lang="en-US" sz="2400" kern="0">
                          <a:latin typeface="Times New Roman"/>
                          <a:ea typeface="宋体"/>
                        </a:rPr>
                        <a:t>2</a:t>
                      </a:r>
                      <a:endParaRPr lang="zh-CN" sz="240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zh-CN" sz="2400" kern="0" dirty="0">
                          <a:latin typeface="Times New Roman"/>
                          <a:ea typeface="宋体"/>
                        </a:rPr>
                        <a:t>网络</a:t>
                      </a:r>
                      <a:r>
                        <a:rPr lang="en-US" sz="2400" kern="0" dirty="0">
                          <a:latin typeface="Times New Roman"/>
                          <a:ea typeface="宋体"/>
                        </a:rPr>
                        <a:t>LSA</a:t>
                      </a:r>
                      <a:endParaRPr lang="zh-CN" sz="2400" kern="100" dirty="0">
                        <a:latin typeface="Times New Roman"/>
                        <a:ea typeface="宋体"/>
                      </a:endParaRPr>
                    </a:p>
                    <a:p>
                      <a:pPr indent="266700">
                        <a:spcAft>
                          <a:spcPts val="0"/>
                        </a:spcAft>
                      </a:pPr>
                      <a:r>
                        <a:rPr lang="zh-CN" sz="2400" kern="0" dirty="0">
                          <a:latin typeface="Times New Roman"/>
                          <a:ea typeface="宋体"/>
                        </a:rPr>
                        <a:t>（</a:t>
                      </a:r>
                      <a:r>
                        <a:rPr lang="en-US" sz="2400" kern="0" dirty="0">
                          <a:latin typeface="Times New Roman"/>
                          <a:ea typeface="宋体"/>
                        </a:rPr>
                        <a:t>Network LSA</a:t>
                      </a:r>
                      <a:r>
                        <a:rPr lang="zh-CN" sz="2400" kern="0" dirty="0">
                          <a:latin typeface="Times New Roman"/>
                          <a:ea typeface="宋体"/>
                        </a:rPr>
                        <a:t>）</a:t>
                      </a:r>
                      <a:endParaRPr lang="zh-CN" sz="24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zh-CN" sz="2400" kern="0">
                          <a:latin typeface="Times New Roman"/>
                          <a:ea typeface="宋体"/>
                        </a:rPr>
                        <a:t>由</a:t>
                      </a:r>
                      <a:r>
                        <a:rPr lang="en-US" sz="2400" kern="0">
                          <a:latin typeface="Times New Roman"/>
                          <a:ea typeface="宋体"/>
                        </a:rPr>
                        <a:t>DR</a:t>
                      </a:r>
                      <a:r>
                        <a:rPr lang="zh-CN" sz="2400" kern="0">
                          <a:latin typeface="Times New Roman"/>
                          <a:ea typeface="宋体"/>
                        </a:rPr>
                        <a:t>产生，用来描述一个多路访问网络和与之相连的所有路由器，只会在包含</a:t>
                      </a:r>
                      <a:r>
                        <a:rPr lang="en-US" sz="2400" kern="0">
                          <a:latin typeface="Times New Roman"/>
                          <a:ea typeface="宋体"/>
                        </a:rPr>
                        <a:t>DR</a:t>
                      </a:r>
                      <a:r>
                        <a:rPr lang="zh-CN" sz="2400" kern="0">
                          <a:latin typeface="Times New Roman"/>
                          <a:ea typeface="宋体"/>
                        </a:rPr>
                        <a:t>所属的多路访问网络的区域扩散，不会扩散到其他</a:t>
                      </a:r>
                      <a:r>
                        <a:rPr lang="en-US" sz="2400" kern="0">
                          <a:latin typeface="Times New Roman"/>
                          <a:ea typeface="宋体"/>
                        </a:rPr>
                        <a:t>OSPF</a:t>
                      </a:r>
                      <a:r>
                        <a:rPr lang="zh-CN" sz="2400" kern="0">
                          <a:latin typeface="Times New Roman"/>
                          <a:ea typeface="宋体"/>
                        </a:rPr>
                        <a:t>区域。</a:t>
                      </a:r>
                      <a:endParaRPr lang="zh-CN" sz="240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00545">
                <a:tc>
                  <a:txBody>
                    <a:bodyPr/>
                    <a:lstStyle/>
                    <a:p>
                      <a:pPr indent="266700">
                        <a:spcAft>
                          <a:spcPts val="0"/>
                        </a:spcAft>
                      </a:pPr>
                      <a:r>
                        <a:rPr lang="en-US" sz="2400" kern="0">
                          <a:latin typeface="Times New Roman"/>
                          <a:ea typeface="宋体"/>
                        </a:rPr>
                        <a:t>3</a:t>
                      </a:r>
                      <a:endParaRPr lang="zh-CN" sz="240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zh-CN" sz="2400" kern="0">
                          <a:latin typeface="Times New Roman"/>
                          <a:ea typeface="宋体"/>
                        </a:rPr>
                        <a:t>网络汇总</a:t>
                      </a:r>
                      <a:r>
                        <a:rPr lang="en-US" sz="2400" kern="0">
                          <a:latin typeface="Times New Roman"/>
                          <a:ea typeface="宋体"/>
                        </a:rPr>
                        <a:t>LSA</a:t>
                      </a:r>
                      <a:endParaRPr lang="zh-CN" sz="2400" kern="100">
                        <a:latin typeface="Times New Roman"/>
                        <a:ea typeface="宋体"/>
                      </a:endParaRPr>
                    </a:p>
                    <a:p>
                      <a:pPr indent="266700">
                        <a:spcAft>
                          <a:spcPts val="0"/>
                        </a:spcAft>
                      </a:pPr>
                      <a:r>
                        <a:rPr lang="zh-CN" sz="2400" kern="0">
                          <a:latin typeface="Times New Roman"/>
                          <a:ea typeface="宋体"/>
                        </a:rPr>
                        <a:t>（</a:t>
                      </a:r>
                      <a:r>
                        <a:rPr lang="en-US" sz="2400" kern="0">
                          <a:latin typeface="Times New Roman"/>
                          <a:ea typeface="宋体"/>
                        </a:rPr>
                        <a:t>Network Summary LSA</a:t>
                      </a:r>
                      <a:r>
                        <a:rPr lang="zh-CN" sz="2400" kern="0">
                          <a:latin typeface="Times New Roman"/>
                          <a:ea typeface="宋体"/>
                        </a:rPr>
                        <a:t>）</a:t>
                      </a:r>
                      <a:endParaRPr lang="zh-CN" sz="240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zh-CN" sz="2400" kern="0" dirty="0">
                          <a:latin typeface="Times New Roman"/>
                          <a:ea typeface="宋体"/>
                        </a:rPr>
                        <a:t>由</a:t>
                      </a:r>
                      <a:r>
                        <a:rPr lang="en-US" sz="2400" kern="0" dirty="0">
                          <a:latin typeface="Times New Roman"/>
                          <a:ea typeface="宋体"/>
                        </a:rPr>
                        <a:t>ABR</a:t>
                      </a:r>
                      <a:r>
                        <a:rPr lang="zh-CN" sz="2400" kern="0" dirty="0">
                          <a:latin typeface="Times New Roman"/>
                          <a:ea typeface="宋体"/>
                        </a:rPr>
                        <a:t>产生，它将一个区域内的网络通告给</a:t>
                      </a:r>
                      <a:r>
                        <a:rPr lang="en-US" sz="2400" kern="0" dirty="0">
                          <a:latin typeface="Times New Roman"/>
                          <a:ea typeface="宋体"/>
                        </a:rPr>
                        <a:t>OSPF</a:t>
                      </a:r>
                      <a:r>
                        <a:rPr lang="zh-CN" sz="2400" kern="0" dirty="0">
                          <a:latin typeface="Times New Roman"/>
                          <a:ea typeface="宋体"/>
                        </a:rPr>
                        <a:t>自治系统中的其他区域。这些条目通过主干区域被扩散到其他的</a:t>
                      </a:r>
                      <a:r>
                        <a:rPr lang="en-US" sz="2400" kern="0" dirty="0">
                          <a:latin typeface="Times New Roman"/>
                          <a:ea typeface="宋体"/>
                        </a:rPr>
                        <a:t>ABR</a:t>
                      </a:r>
                      <a:r>
                        <a:rPr lang="zh-CN" sz="2400" kern="0" dirty="0">
                          <a:latin typeface="Times New Roman"/>
                          <a:ea typeface="宋体"/>
                        </a:rPr>
                        <a:t>。</a:t>
                      </a:r>
                      <a:endParaRPr lang="zh-CN" sz="24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00545">
                <a:tc>
                  <a:txBody>
                    <a:bodyPr/>
                    <a:lstStyle/>
                    <a:p>
                      <a:pPr indent="266700">
                        <a:spcAft>
                          <a:spcPts val="0"/>
                        </a:spcAft>
                      </a:pPr>
                      <a:r>
                        <a:rPr lang="en-US" sz="2400" kern="0">
                          <a:latin typeface="Times New Roman"/>
                          <a:ea typeface="宋体"/>
                        </a:rPr>
                        <a:t>4</a:t>
                      </a:r>
                      <a:endParaRPr lang="zh-CN" sz="240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2400" kern="0">
                          <a:latin typeface="Times New Roman"/>
                          <a:ea typeface="宋体"/>
                        </a:rPr>
                        <a:t>ASBR</a:t>
                      </a:r>
                      <a:r>
                        <a:rPr lang="zh-CN" sz="2400" kern="0">
                          <a:latin typeface="Times New Roman"/>
                          <a:ea typeface="宋体"/>
                        </a:rPr>
                        <a:t>汇总</a:t>
                      </a:r>
                      <a:r>
                        <a:rPr lang="en-US" sz="2400" kern="0">
                          <a:latin typeface="Times New Roman"/>
                          <a:ea typeface="宋体"/>
                        </a:rPr>
                        <a:t>LSA</a:t>
                      </a:r>
                      <a:endParaRPr lang="zh-CN" sz="2400" kern="100">
                        <a:latin typeface="Times New Roman"/>
                        <a:ea typeface="宋体"/>
                      </a:endParaRPr>
                    </a:p>
                    <a:p>
                      <a:pPr indent="266700">
                        <a:spcAft>
                          <a:spcPts val="0"/>
                        </a:spcAft>
                      </a:pPr>
                      <a:r>
                        <a:rPr lang="zh-CN" sz="2400" kern="0">
                          <a:latin typeface="Times New Roman"/>
                          <a:ea typeface="宋体"/>
                        </a:rPr>
                        <a:t>（</a:t>
                      </a:r>
                      <a:r>
                        <a:rPr lang="en-US" sz="2400" kern="0">
                          <a:latin typeface="Times New Roman"/>
                          <a:ea typeface="宋体"/>
                        </a:rPr>
                        <a:t>ASBR Summary LSA</a:t>
                      </a:r>
                      <a:r>
                        <a:rPr lang="zh-CN" sz="2400" kern="0">
                          <a:latin typeface="Times New Roman"/>
                          <a:ea typeface="宋体"/>
                        </a:rPr>
                        <a:t>）</a:t>
                      </a:r>
                      <a:endParaRPr lang="zh-CN" sz="240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zh-CN" sz="2400" kern="0">
                          <a:latin typeface="Times New Roman"/>
                          <a:ea typeface="宋体"/>
                        </a:rPr>
                        <a:t>由</a:t>
                      </a:r>
                      <a:r>
                        <a:rPr lang="en-US" sz="2400" kern="0">
                          <a:latin typeface="Times New Roman"/>
                          <a:ea typeface="宋体"/>
                        </a:rPr>
                        <a:t>ABR</a:t>
                      </a:r>
                      <a:r>
                        <a:rPr lang="zh-CN" sz="2400" kern="0">
                          <a:latin typeface="Times New Roman"/>
                          <a:ea typeface="宋体"/>
                        </a:rPr>
                        <a:t>产生，描述到</a:t>
                      </a:r>
                      <a:r>
                        <a:rPr lang="en-US" sz="2400" kern="0">
                          <a:latin typeface="Times New Roman"/>
                          <a:ea typeface="宋体"/>
                        </a:rPr>
                        <a:t>ASBR</a:t>
                      </a:r>
                      <a:r>
                        <a:rPr lang="zh-CN" sz="2400" kern="0">
                          <a:latin typeface="Times New Roman"/>
                          <a:ea typeface="宋体"/>
                        </a:rPr>
                        <a:t>的可达性，由主干区域发送到其他</a:t>
                      </a:r>
                      <a:r>
                        <a:rPr lang="en-US" sz="2400" kern="0">
                          <a:latin typeface="Times New Roman"/>
                          <a:ea typeface="宋体"/>
                        </a:rPr>
                        <a:t>ABR</a:t>
                      </a:r>
                      <a:r>
                        <a:rPr lang="zh-CN" sz="2400" kern="0">
                          <a:latin typeface="Times New Roman"/>
                          <a:ea typeface="宋体"/>
                        </a:rPr>
                        <a:t>。</a:t>
                      </a:r>
                      <a:endParaRPr lang="zh-CN" sz="240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0364">
                <a:tc>
                  <a:txBody>
                    <a:bodyPr/>
                    <a:lstStyle/>
                    <a:p>
                      <a:pPr indent="266700">
                        <a:spcAft>
                          <a:spcPts val="0"/>
                        </a:spcAft>
                      </a:pPr>
                      <a:r>
                        <a:rPr lang="en-US" sz="2400" kern="0">
                          <a:latin typeface="Times New Roman"/>
                          <a:ea typeface="宋体"/>
                        </a:rPr>
                        <a:t>5</a:t>
                      </a:r>
                      <a:endParaRPr lang="zh-CN" sz="240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2400" kern="0">
                          <a:latin typeface="Times New Roman"/>
                          <a:ea typeface="宋体"/>
                        </a:rPr>
                        <a:t>AS</a:t>
                      </a:r>
                      <a:r>
                        <a:rPr lang="zh-CN" sz="2400" kern="0">
                          <a:latin typeface="Times New Roman"/>
                          <a:ea typeface="宋体"/>
                        </a:rPr>
                        <a:t>外部</a:t>
                      </a:r>
                      <a:r>
                        <a:rPr lang="en-US" sz="2400" kern="0">
                          <a:latin typeface="Times New Roman"/>
                          <a:ea typeface="宋体"/>
                        </a:rPr>
                        <a:t>LSA</a:t>
                      </a:r>
                      <a:endParaRPr lang="zh-CN" sz="2400" kern="100">
                        <a:latin typeface="Times New Roman"/>
                        <a:ea typeface="宋体"/>
                      </a:endParaRPr>
                    </a:p>
                    <a:p>
                      <a:pPr indent="266700">
                        <a:spcAft>
                          <a:spcPts val="0"/>
                        </a:spcAft>
                      </a:pPr>
                      <a:r>
                        <a:rPr lang="zh-CN" sz="2400" kern="0">
                          <a:latin typeface="Times New Roman"/>
                          <a:ea typeface="宋体"/>
                        </a:rPr>
                        <a:t>（</a:t>
                      </a:r>
                      <a:r>
                        <a:rPr lang="en-US" sz="2400" kern="0">
                          <a:latin typeface="Times New Roman"/>
                          <a:ea typeface="宋体"/>
                        </a:rPr>
                        <a:t>AS External LSA</a:t>
                      </a:r>
                      <a:r>
                        <a:rPr lang="zh-CN" sz="2400" kern="0">
                          <a:latin typeface="Times New Roman"/>
                          <a:ea typeface="宋体"/>
                        </a:rPr>
                        <a:t>）</a:t>
                      </a:r>
                      <a:endParaRPr lang="zh-CN" sz="240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zh-CN" sz="2400" kern="0">
                          <a:latin typeface="Times New Roman"/>
                          <a:ea typeface="宋体"/>
                        </a:rPr>
                        <a:t>由</a:t>
                      </a:r>
                      <a:r>
                        <a:rPr lang="en-US" sz="2400" kern="0">
                          <a:latin typeface="Times New Roman"/>
                          <a:ea typeface="宋体"/>
                        </a:rPr>
                        <a:t>ASBR</a:t>
                      </a:r>
                      <a:r>
                        <a:rPr lang="zh-CN" sz="2400" kern="0">
                          <a:latin typeface="Times New Roman"/>
                          <a:ea typeface="宋体"/>
                        </a:rPr>
                        <a:t>产生，描述关于自治系统外的外部路由。</a:t>
                      </a:r>
                      <a:endParaRPr lang="zh-CN" sz="240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0364">
                <a:tc>
                  <a:txBody>
                    <a:bodyPr/>
                    <a:lstStyle/>
                    <a:p>
                      <a:pPr indent="266700">
                        <a:spcAft>
                          <a:spcPts val="0"/>
                        </a:spcAft>
                      </a:pPr>
                      <a:r>
                        <a:rPr lang="en-US" sz="2400" kern="0">
                          <a:latin typeface="Times New Roman"/>
                          <a:ea typeface="宋体"/>
                        </a:rPr>
                        <a:t>7</a:t>
                      </a:r>
                      <a:endParaRPr lang="zh-CN" sz="240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zh-CN" sz="2400" kern="0">
                          <a:latin typeface="Times New Roman"/>
                          <a:ea typeface="宋体"/>
                        </a:rPr>
                        <a:t>非完全末梢区域</a:t>
                      </a:r>
                      <a:r>
                        <a:rPr lang="en-US" sz="2400" kern="0">
                          <a:latin typeface="Times New Roman"/>
                          <a:ea typeface="宋体"/>
                        </a:rPr>
                        <a:t>LSA</a:t>
                      </a:r>
                      <a:endParaRPr lang="zh-CN" sz="2400" kern="100">
                        <a:latin typeface="Times New Roman"/>
                        <a:ea typeface="宋体"/>
                      </a:endParaRPr>
                    </a:p>
                    <a:p>
                      <a:pPr indent="266700">
                        <a:spcAft>
                          <a:spcPts val="0"/>
                        </a:spcAft>
                      </a:pPr>
                      <a:r>
                        <a:rPr lang="zh-CN" sz="2400" kern="0">
                          <a:latin typeface="Times New Roman"/>
                          <a:ea typeface="宋体"/>
                        </a:rPr>
                        <a:t>（</a:t>
                      </a:r>
                      <a:r>
                        <a:rPr lang="en-US" sz="2400" kern="0">
                          <a:latin typeface="Times New Roman"/>
                          <a:ea typeface="宋体"/>
                        </a:rPr>
                        <a:t>NSSA LSA</a:t>
                      </a:r>
                      <a:r>
                        <a:rPr lang="zh-CN" sz="2400" kern="0">
                          <a:latin typeface="Times New Roman"/>
                          <a:ea typeface="宋体"/>
                        </a:rPr>
                        <a:t>）</a:t>
                      </a:r>
                      <a:endParaRPr lang="zh-CN" sz="240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zh-CN" sz="2400" kern="0" dirty="0">
                          <a:latin typeface="Times New Roman"/>
                          <a:ea typeface="宋体"/>
                        </a:rPr>
                        <a:t>由</a:t>
                      </a:r>
                      <a:r>
                        <a:rPr lang="en-US" sz="2400" kern="0" dirty="0">
                          <a:latin typeface="Times New Roman"/>
                          <a:ea typeface="宋体"/>
                        </a:rPr>
                        <a:t>ASBR</a:t>
                      </a:r>
                      <a:r>
                        <a:rPr lang="zh-CN" sz="2400" kern="0" dirty="0">
                          <a:latin typeface="Times New Roman"/>
                          <a:ea typeface="宋体"/>
                        </a:rPr>
                        <a:t>产生的关于</a:t>
                      </a:r>
                      <a:r>
                        <a:rPr lang="en-US" sz="2400" kern="0" dirty="0">
                          <a:latin typeface="Times New Roman"/>
                          <a:ea typeface="宋体"/>
                        </a:rPr>
                        <a:t>NSSA</a:t>
                      </a:r>
                      <a:r>
                        <a:rPr lang="zh-CN" sz="2400" kern="0" dirty="0">
                          <a:latin typeface="Times New Roman"/>
                          <a:ea typeface="宋体"/>
                        </a:rPr>
                        <a:t>的信息，可以在</a:t>
                      </a:r>
                      <a:r>
                        <a:rPr lang="en-US" sz="2400" kern="0" dirty="0">
                          <a:latin typeface="Times New Roman"/>
                          <a:ea typeface="宋体"/>
                        </a:rPr>
                        <a:t>NSSA</a:t>
                      </a:r>
                      <a:r>
                        <a:rPr lang="zh-CN" sz="2400" kern="0" dirty="0">
                          <a:latin typeface="Times New Roman"/>
                          <a:ea typeface="宋体"/>
                        </a:rPr>
                        <a:t>区域内扩散。</a:t>
                      </a:r>
                      <a:r>
                        <a:rPr lang="en-US" sz="2400" kern="0" dirty="0">
                          <a:latin typeface="Times New Roman"/>
                          <a:ea typeface="宋体"/>
                        </a:rPr>
                        <a:t>ABR</a:t>
                      </a:r>
                      <a:r>
                        <a:rPr lang="zh-CN" sz="2400" kern="0" dirty="0">
                          <a:latin typeface="Times New Roman"/>
                          <a:ea typeface="宋体"/>
                        </a:rPr>
                        <a:t>可以将类型</a:t>
                      </a:r>
                      <a:r>
                        <a:rPr lang="en-US" sz="2400" kern="0" dirty="0">
                          <a:latin typeface="Times New Roman"/>
                          <a:ea typeface="宋体"/>
                        </a:rPr>
                        <a:t>7</a:t>
                      </a:r>
                      <a:r>
                        <a:rPr lang="zh-CN" sz="2400" kern="0" dirty="0">
                          <a:latin typeface="Times New Roman"/>
                          <a:ea typeface="宋体"/>
                        </a:rPr>
                        <a:t>的</a:t>
                      </a:r>
                      <a:r>
                        <a:rPr lang="en-US" sz="2400" kern="0" dirty="0">
                          <a:latin typeface="Times New Roman"/>
                          <a:ea typeface="宋体"/>
                        </a:rPr>
                        <a:t>LSA</a:t>
                      </a:r>
                      <a:r>
                        <a:rPr lang="zh-CN" sz="2400" kern="0" dirty="0">
                          <a:latin typeface="Times New Roman"/>
                          <a:ea typeface="宋体"/>
                        </a:rPr>
                        <a:t>转换为类型</a:t>
                      </a:r>
                      <a:r>
                        <a:rPr lang="en-US" sz="2400" kern="0" dirty="0">
                          <a:latin typeface="Times New Roman"/>
                          <a:ea typeface="宋体"/>
                        </a:rPr>
                        <a:t>5</a:t>
                      </a:r>
                      <a:r>
                        <a:rPr lang="zh-CN" sz="2400" kern="0" dirty="0">
                          <a:latin typeface="Times New Roman"/>
                          <a:ea typeface="宋体"/>
                        </a:rPr>
                        <a:t>的</a:t>
                      </a:r>
                      <a:r>
                        <a:rPr lang="en-US" sz="2400" kern="0" dirty="0">
                          <a:latin typeface="Times New Roman"/>
                          <a:ea typeface="宋体"/>
                        </a:rPr>
                        <a:t>LSA</a:t>
                      </a:r>
                      <a:r>
                        <a:rPr lang="zh-CN" sz="2400" kern="0" dirty="0">
                          <a:latin typeface="Times New Roman"/>
                          <a:ea typeface="宋体"/>
                        </a:rPr>
                        <a:t>。</a:t>
                      </a:r>
                      <a:endParaRPr lang="zh-CN" sz="24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035684"/>
            <a:ext cx="11060430" cy="5180965"/>
          </a:xfrm>
        </p:spPr>
        <p:txBody>
          <a:bodyPr/>
          <a:lstStyle/>
          <a:p>
            <a:r>
              <a:rPr lang="zh-CN" altLang="en-US" dirty="0" smtClean="0"/>
              <a:t>接下来以</a:t>
            </a:r>
            <a:r>
              <a:rPr lang="en-US" dirty="0" smtClean="0"/>
              <a:t>Destination/Mask</a:t>
            </a:r>
            <a:r>
              <a:rPr lang="zh-CN" altLang="en-US" dirty="0" smtClean="0"/>
              <a:t>为</a:t>
            </a:r>
            <a:r>
              <a:rPr lang="en-US" dirty="0" smtClean="0"/>
              <a:t>3.3.3.0/24</a:t>
            </a:r>
            <a:r>
              <a:rPr lang="zh-CN" altLang="en-US" dirty="0" smtClean="0"/>
              <a:t>这个路由项为例，具体说明路由信息的</a:t>
            </a:r>
            <a:r>
              <a:rPr lang="en-US" dirty="0" smtClean="0"/>
              <a:t>3</a:t>
            </a:r>
            <a:r>
              <a:rPr lang="zh-CN" altLang="en-US" dirty="0" smtClean="0"/>
              <a:t>个要素。</a:t>
            </a:r>
          </a:p>
          <a:p>
            <a:r>
              <a:rPr lang="en-US" dirty="0" smtClean="0"/>
              <a:t>(1)3.3.3.0</a:t>
            </a:r>
            <a:r>
              <a:rPr lang="zh-CN" altLang="en-US" dirty="0" smtClean="0"/>
              <a:t>是一个网络地址，掩码长度是</a:t>
            </a:r>
            <a:r>
              <a:rPr lang="en-US" dirty="0" smtClean="0"/>
              <a:t>24</a:t>
            </a:r>
            <a:r>
              <a:rPr lang="zh-CN" altLang="en-US" dirty="0" smtClean="0"/>
              <a:t>。由于路由器</a:t>
            </a:r>
            <a:r>
              <a:rPr lang="en-US" dirty="0" smtClean="0"/>
              <a:t>R1</a:t>
            </a:r>
            <a:r>
              <a:rPr lang="zh-CN" altLang="en-US" dirty="0" smtClean="0"/>
              <a:t>的路由表中存在</a:t>
            </a:r>
            <a:r>
              <a:rPr lang="en-US" dirty="0" smtClean="0"/>
              <a:t>3.3.3.0/24</a:t>
            </a:r>
            <a:r>
              <a:rPr lang="zh-CN" altLang="en-US" dirty="0" smtClean="0"/>
              <a:t>这个路由项，就说明路由器</a:t>
            </a:r>
            <a:r>
              <a:rPr lang="en-US" dirty="0" smtClean="0"/>
              <a:t>R1</a:t>
            </a:r>
            <a:r>
              <a:rPr lang="zh-CN" altLang="en-US" dirty="0" smtClean="0"/>
              <a:t>知道自己所在的网络上存在一个网络地址为</a:t>
            </a:r>
            <a:r>
              <a:rPr lang="en-US" dirty="0" smtClean="0"/>
              <a:t>3.3.3.0</a:t>
            </a:r>
            <a:r>
              <a:rPr lang="zh-CN" altLang="en-US" dirty="0" smtClean="0"/>
              <a:t>的网络；</a:t>
            </a:r>
          </a:p>
          <a:p>
            <a:r>
              <a:rPr lang="en-US" dirty="0" smtClean="0"/>
              <a:t>(2)3.3.3.0</a:t>
            </a:r>
            <a:r>
              <a:rPr lang="zh-CN" altLang="en-US" dirty="0" smtClean="0"/>
              <a:t>这个路由项的出接口是</a:t>
            </a:r>
            <a:r>
              <a:rPr lang="en-US" dirty="0" smtClean="0"/>
              <a:t>GigabitEthernet1/0/2</a:t>
            </a:r>
            <a:r>
              <a:rPr lang="zh-CN" altLang="en-US" dirty="0" smtClean="0"/>
              <a:t>，其含义是，如果路由器</a:t>
            </a:r>
            <a:r>
              <a:rPr lang="en-US" dirty="0" smtClean="0"/>
              <a:t>R1</a:t>
            </a:r>
            <a:r>
              <a:rPr lang="zh-CN" altLang="en-US" dirty="0" smtClean="0"/>
              <a:t>需要将一个</a:t>
            </a:r>
            <a:r>
              <a:rPr lang="en-US" dirty="0" smtClean="0"/>
              <a:t>IP</a:t>
            </a:r>
            <a:r>
              <a:rPr lang="zh-CN" altLang="en-US" dirty="0" smtClean="0"/>
              <a:t>报文送往</a:t>
            </a:r>
            <a:r>
              <a:rPr lang="en-US" dirty="0" smtClean="0"/>
              <a:t>3.3.3.0/24</a:t>
            </a:r>
            <a:r>
              <a:rPr lang="zh-CN" altLang="en-US" dirty="0" smtClean="0"/>
              <a:t>这个目标网络，那么路由器</a:t>
            </a:r>
            <a:r>
              <a:rPr lang="en-US" dirty="0" smtClean="0"/>
              <a:t>R1</a:t>
            </a:r>
            <a:r>
              <a:rPr lang="zh-CN" altLang="en-US" dirty="0" smtClean="0"/>
              <a:t>应该把这个</a:t>
            </a:r>
            <a:r>
              <a:rPr lang="en-US" dirty="0" smtClean="0"/>
              <a:t>IP</a:t>
            </a:r>
            <a:r>
              <a:rPr lang="zh-CN" altLang="en-US" dirty="0" smtClean="0"/>
              <a:t>报文从路由器</a:t>
            </a:r>
            <a:r>
              <a:rPr lang="en-US" dirty="0" smtClean="0"/>
              <a:t>R1</a:t>
            </a:r>
            <a:r>
              <a:rPr lang="zh-CN" altLang="en-US" dirty="0" smtClean="0"/>
              <a:t>的</a:t>
            </a:r>
            <a:r>
              <a:rPr lang="en-US" dirty="0" smtClean="0"/>
              <a:t>GigabitEthernet1/0/2</a:t>
            </a:r>
            <a:r>
              <a:rPr lang="zh-CN" altLang="en-US" dirty="0" smtClean="0"/>
              <a:t>接口发送出去；</a:t>
            </a:r>
          </a:p>
          <a:p>
            <a:r>
              <a:rPr lang="en-US" dirty="0" smtClean="0"/>
              <a:t>(3)3.3.3.0</a:t>
            </a:r>
            <a:r>
              <a:rPr lang="zh-CN" altLang="en-US" dirty="0" smtClean="0"/>
              <a:t>这个路由项下一跳</a:t>
            </a:r>
            <a:r>
              <a:rPr lang="en-US" dirty="0" smtClean="0"/>
              <a:t>IP</a:t>
            </a:r>
            <a:r>
              <a:rPr lang="zh-CN" altLang="en-US" dirty="0" smtClean="0"/>
              <a:t>地址（</a:t>
            </a:r>
            <a:r>
              <a:rPr lang="en-US" dirty="0" err="1" smtClean="0"/>
              <a:t>NextHop</a:t>
            </a:r>
            <a:r>
              <a:rPr lang="zh-CN" altLang="en-US" dirty="0" smtClean="0"/>
              <a:t>）是</a:t>
            </a:r>
            <a:r>
              <a:rPr lang="en-US" dirty="0" smtClean="0"/>
              <a:t>1.1.1.2</a:t>
            </a:r>
            <a:r>
              <a:rPr lang="zh-CN" altLang="en-US" dirty="0" smtClean="0"/>
              <a:t>，其含义是，如果路由器</a:t>
            </a:r>
            <a:r>
              <a:rPr lang="en-US" dirty="0" smtClean="0"/>
              <a:t>R1</a:t>
            </a:r>
            <a:r>
              <a:rPr lang="zh-CN" altLang="en-US" dirty="0" smtClean="0"/>
              <a:t>需要将一个</a:t>
            </a:r>
            <a:r>
              <a:rPr lang="en-US" dirty="0" smtClean="0"/>
              <a:t>IP</a:t>
            </a:r>
            <a:r>
              <a:rPr lang="zh-CN" altLang="en-US" dirty="0" smtClean="0"/>
              <a:t>报文送往</a:t>
            </a:r>
            <a:r>
              <a:rPr lang="en-US" dirty="0" smtClean="0"/>
              <a:t>3.3.3.0/24</a:t>
            </a:r>
            <a:r>
              <a:rPr lang="zh-CN" altLang="en-US" dirty="0" smtClean="0"/>
              <a:t>这个目标网络，则路由器</a:t>
            </a:r>
            <a:r>
              <a:rPr lang="en-US" dirty="0" smtClean="0"/>
              <a:t>R1</a:t>
            </a:r>
            <a:r>
              <a:rPr lang="zh-CN" altLang="en-US" dirty="0" smtClean="0"/>
              <a:t>应该把这个</a:t>
            </a:r>
            <a:r>
              <a:rPr lang="en-US" dirty="0" smtClean="0"/>
              <a:t>IP</a:t>
            </a:r>
            <a:r>
              <a:rPr lang="zh-CN" altLang="en-US" dirty="0" smtClean="0"/>
              <a:t>报文从路由器</a:t>
            </a:r>
            <a:r>
              <a:rPr lang="en-US" dirty="0" smtClean="0"/>
              <a:t>R1</a:t>
            </a:r>
            <a:r>
              <a:rPr lang="zh-CN" altLang="en-US" dirty="0" smtClean="0"/>
              <a:t>的</a:t>
            </a:r>
            <a:r>
              <a:rPr lang="en-US" dirty="0" smtClean="0"/>
              <a:t>GigabitEthernet1/0/2</a:t>
            </a:r>
            <a:r>
              <a:rPr lang="zh-CN" altLang="en-US" dirty="0" smtClean="0"/>
              <a:t>接口发送出去，并且这个</a:t>
            </a:r>
            <a:r>
              <a:rPr lang="en-US" dirty="0" smtClean="0"/>
              <a:t>IP</a:t>
            </a:r>
            <a:r>
              <a:rPr lang="zh-CN" altLang="en-US" dirty="0" smtClean="0"/>
              <a:t>报文离开路由器</a:t>
            </a:r>
            <a:r>
              <a:rPr lang="en-US" dirty="0" smtClean="0"/>
              <a:t>R1</a:t>
            </a:r>
            <a:r>
              <a:rPr lang="zh-CN" altLang="en-US" dirty="0" smtClean="0"/>
              <a:t>的</a:t>
            </a:r>
            <a:r>
              <a:rPr lang="en-US" dirty="0" smtClean="0"/>
              <a:t>GigabitEthernet1/0/2</a:t>
            </a:r>
            <a:r>
              <a:rPr lang="zh-CN" altLang="en-US" dirty="0" smtClean="0"/>
              <a:t>接口后应该到达的下一个路由器的接口的</a:t>
            </a:r>
            <a:r>
              <a:rPr lang="en-US" dirty="0" smtClean="0"/>
              <a:t>IP</a:t>
            </a:r>
            <a:r>
              <a:rPr lang="zh-CN" altLang="en-US" dirty="0" smtClean="0"/>
              <a:t>地址是</a:t>
            </a:r>
            <a:r>
              <a:rPr lang="en-US" dirty="0" smtClean="0"/>
              <a:t>1.1.1.2</a:t>
            </a:r>
            <a:r>
              <a:rPr lang="zh-CN" altLang="en-US" dirty="0" smtClean="0"/>
              <a:t>。</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5.5.3 OSPF</a:t>
            </a:r>
            <a:r>
              <a:rPr lang="zh-CN" altLang="en-US" dirty="0" smtClean="0"/>
              <a:t>的配置和实施</a:t>
            </a:r>
            <a:endParaRPr lang="zh-CN" altLang="en-US" dirty="0"/>
          </a:p>
        </p:txBody>
      </p:sp>
      <p:sp>
        <p:nvSpPr>
          <p:cNvPr id="3" name="内容占位符 2"/>
          <p:cNvSpPr>
            <a:spLocks noGrp="1"/>
          </p:cNvSpPr>
          <p:nvPr>
            <p:ph idx="1"/>
          </p:nvPr>
        </p:nvSpPr>
        <p:spPr/>
        <p:txBody>
          <a:bodyPr/>
          <a:lstStyle/>
          <a:p>
            <a:r>
              <a:rPr lang="zh-CN" altLang="en-US" dirty="0" smtClean="0"/>
              <a:t>（</a:t>
            </a:r>
            <a:r>
              <a:rPr lang="en-US" dirty="0" smtClean="0"/>
              <a:t>1</a:t>
            </a:r>
            <a:r>
              <a:rPr lang="zh-CN" altLang="en-US" dirty="0" smtClean="0"/>
              <a:t>）在设备上创建</a:t>
            </a:r>
            <a:r>
              <a:rPr lang="en-US" dirty="0" smtClean="0"/>
              <a:t>OSPF</a:t>
            </a:r>
            <a:r>
              <a:rPr lang="zh-CN" altLang="en-US" dirty="0" smtClean="0"/>
              <a:t>进程并进入该进程的配置视图，命令如下：</a:t>
            </a:r>
          </a:p>
          <a:p>
            <a:r>
              <a:rPr lang="en-US" dirty="0" smtClean="0"/>
              <a:t>[Router]</a:t>
            </a:r>
            <a:r>
              <a:rPr lang="en-US" dirty="0" err="1" smtClean="0"/>
              <a:t>ospf</a:t>
            </a:r>
            <a:r>
              <a:rPr lang="en-US" dirty="0" smtClean="0"/>
              <a:t> 1</a:t>
            </a:r>
            <a:endParaRPr lang="zh-CN" altLang="en-US" dirty="0" smtClean="0"/>
          </a:p>
          <a:p>
            <a:r>
              <a:rPr lang="zh-CN" altLang="en-US" dirty="0" smtClean="0"/>
              <a:t>（</a:t>
            </a:r>
            <a:r>
              <a:rPr lang="en-US" dirty="0" smtClean="0"/>
              <a:t>2</a:t>
            </a:r>
            <a:r>
              <a:rPr lang="zh-CN" altLang="en-US" dirty="0" smtClean="0"/>
              <a:t>）创建</a:t>
            </a:r>
            <a:r>
              <a:rPr lang="en-US" dirty="0" smtClean="0"/>
              <a:t>OSPF</a:t>
            </a:r>
            <a:r>
              <a:rPr lang="zh-CN" altLang="en-US" dirty="0" smtClean="0"/>
              <a:t>区域，命令如下：</a:t>
            </a:r>
          </a:p>
          <a:p>
            <a:r>
              <a:rPr lang="en-US" dirty="0" smtClean="0"/>
              <a:t>[Router -ospf-1]area 0</a:t>
            </a:r>
            <a:endParaRPr lang="zh-CN" altLang="en-US" dirty="0" smtClean="0"/>
          </a:p>
          <a:p>
            <a:r>
              <a:rPr lang="zh-CN" altLang="en-US" dirty="0" smtClean="0"/>
              <a:t>（</a:t>
            </a:r>
            <a:r>
              <a:rPr lang="en-US" dirty="0" smtClean="0"/>
              <a:t>3</a:t>
            </a:r>
            <a:r>
              <a:rPr lang="zh-CN" altLang="en-US" dirty="0" smtClean="0"/>
              <a:t>）在特定的接口上激活</a:t>
            </a:r>
            <a:r>
              <a:rPr lang="en-US" dirty="0" smtClean="0"/>
              <a:t>OSPF</a:t>
            </a:r>
            <a:r>
              <a:rPr lang="zh-CN" altLang="en-US" dirty="0" smtClean="0"/>
              <a:t>，命令如下：</a:t>
            </a:r>
          </a:p>
          <a:p>
            <a:r>
              <a:rPr lang="en-US" dirty="0" smtClean="0"/>
              <a:t>[Router -ospf-1-area-0.0.0.0]network 192.168.10.0 0.0.0.255</a:t>
            </a:r>
            <a:endParaRPr lang="zh-CN" altLang="en-US" dirty="0" smtClean="0"/>
          </a:p>
          <a:p>
            <a:endParaRPr lang="zh-CN" altLang="en-US"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75657" y="2696547"/>
            <a:ext cx="6447453" cy="707886"/>
          </a:xfrm>
          <a:prstGeom prst="rect">
            <a:avLst/>
          </a:prstGeom>
          <a:noFill/>
        </p:spPr>
        <p:txBody>
          <a:bodyPr wrap="square" rtlCol="0">
            <a:spAutoFit/>
          </a:bodyPr>
          <a:lstStyle/>
          <a:p>
            <a:r>
              <a:rPr lang="zh-CN" altLang="en-US" sz="4000" b="1" dirty="0" smtClean="0">
                <a:solidFill>
                  <a:schemeClr val="bg1"/>
                </a:solidFill>
              </a:rPr>
              <a:t>项目实施</a:t>
            </a:r>
            <a:endParaRPr lang="zh-CN" altLang="en-US" sz="4000" b="1" dirty="0">
              <a:solidFill>
                <a:schemeClr val="bg1"/>
              </a:solidFill>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838200" y="365126"/>
            <a:ext cx="5911735" cy="434162"/>
          </a:xfrm>
        </p:spPr>
        <p:txBody>
          <a:bodyPr/>
          <a:lstStyle/>
          <a:p>
            <a:r>
              <a:rPr lang="zh-CN" altLang="en-US" dirty="0" smtClean="0"/>
              <a:t>任务一：静态路由协议的配置</a:t>
            </a:r>
            <a:endParaRPr lang="zh-CN" altLang="en-US" dirty="0"/>
          </a:p>
        </p:txBody>
      </p:sp>
      <p:pic>
        <p:nvPicPr>
          <p:cNvPr id="5" name="图片 4"/>
          <p:cNvPicPr/>
          <p:nvPr/>
        </p:nvPicPr>
        <p:blipFill>
          <a:blip r:embed="rId2"/>
          <a:stretch>
            <a:fillRect/>
          </a:stretch>
        </p:blipFill>
        <p:spPr>
          <a:xfrm>
            <a:off x="639384" y="828982"/>
            <a:ext cx="10582797" cy="6029018"/>
          </a:xfrm>
          <a:prstGeom prst="rect">
            <a:avLst/>
          </a:prstGeom>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838200" y="365126"/>
            <a:ext cx="5911735" cy="434162"/>
          </a:xfrm>
        </p:spPr>
        <p:txBody>
          <a:bodyPr/>
          <a:lstStyle/>
          <a:p>
            <a:r>
              <a:rPr lang="zh-CN" altLang="en-US" dirty="0" smtClean="0"/>
              <a:t>任务二：</a:t>
            </a:r>
            <a:r>
              <a:rPr lang="en-US" altLang="zh-CN" dirty="0" smtClean="0"/>
              <a:t>RIPv2</a:t>
            </a:r>
            <a:r>
              <a:rPr lang="zh-CN" altLang="en-US" dirty="0" smtClean="0"/>
              <a:t>的基本配置</a:t>
            </a:r>
            <a:endParaRPr lang="zh-CN" altLang="en-US" dirty="0"/>
          </a:p>
        </p:txBody>
      </p:sp>
      <p:pic>
        <p:nvPicPr>
          <p:cNvPr id="4" name="图片 3"/>
          <p:cNvPicPr/>
          <p:nvPr/>
        </p:nvPicPr>
        <p:blipFill>
          <a:blip r:embed="rId2"/>
          <a:stretch>
            <a:fillRect/>
          </a:stretch>
        </p:blipFill>
        <p:spPr>
          <a:xfrm>
            <a:off x="333259" y="1137572"/>
            <a:ext cx="11587191" cy="3201671"/>
          </a:xfrm>
          <a:prstGeom prst="rect">
            <a:avLst/>
          </a:prstGeom>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5911735" cy="434162"/>
          </a:xfrm>
        </p:spPr>
        <p:txBody>
          <a:bodyPr/>
          <a:lstStyle/>
          <a:p>
            <a:r>
              <a:rPr lang="zh-CN" altLang="en-US" dirty="0" smtClean="0"/>
              <a:t>任务三：</a:t>
            </a:r>
            <a:r>
              <a:rPr lang="en-US" altLang="zh-CN" dirty="0" smtClean="0"/>
              <a:t>OSPF</a:t>
            </a:r>
            <a:r>
              <a:rPr lang="zh-CN" altLang="en-US" dirty="0" smtClean="0"/>
              <a:t>单区域的配置</a:t>
            </a:r>
            <a:endParaRPr lang="zh-CN" altLang="en-US" dirty="0"/>
          </a:p>
        </p:txBody>
      </p:sp>
      <p:pic>
        <p:nvPicPr>
          <p:cNvPr id="4" name="图片 3"/>
          <p:cNvPicPr/>
          <p:nvPr/>
        </p:nvPicPr>
        <p:blipFill>
          <a:blip r:embed="rId2"/>
          <a:stretch>
            <a:fillRect/>
          </a:stretch>
        </p:blipFill>
        <p:spPr>
          <a:xfrm>
            <a:off x="950905" y="1060369"/>
            <a:ext cx="9755888" cy="5556562"/>
          </a:xfrm>
          <a:prstGeom prst="rect">
            <a:avLst/>
          </a:prstGeom>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5911735" cy="434162"/>
          </a:xfrm>
        </p:spPr>
        <p:txBody>
          <a:bodyPr/>
          <a:lstStyle/>
          <a:p>
            <a:r>
              <a:rPr lang="zh-CN" altLang="en-US" dirty="0" smtClean="0"/>
              <a:t>任务四：</a:t>
            </a:r>
            <a:r>
              <a:rPr lang="en-US" altLang="zh-CN" dirty="0" smtClean="0"/>
              <a:t>OSPF</a:t>
            </a:r>
            <a:r>
              <a:rPr lang="zh-CN" altLang="en-US" dirty="0" smtClean="0"/>
              <a:t>多区域的配置</a:t>
            </a:r>
            <a:endParaRPr lang="zh-CN" altLang="en-US" dirty="0"/>
          </a:p>
        </p:txBody>
      </p:sp>
      <p:pic>
        <p:nvPicPr>
          <p:cNvPr id="5" name="图片 4"/>
          <p:cNvPicPr/>
          <p:nvPr/>
        </p:nvPicPr>
        <p:blipFill>
          <a:blip r:embed="rId2"/>
          <a:stretch>
            <a:fillRect/>
          </a:stretch>
        </p:blipFill>
        <p:spPr>
          <a:xfrm>
            <a:off x="1922087" y="1282209"/>
            <a:ext cx="8236066" cy="5118591"/>
          </a:xfrm>
          <a:prstGeom prst="rect">
            <a:avLst/>
          </a:prstGeom>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5.1.3 </a:t>
            </a:r>
            <a:r>
              <a:rPr lang="zh-CN" altLang="en-US" dirty="0" smtClean="0"/>
              <a:t>路由信息的来源</a:t>
            </a:r>
            <a:endParaRPr lang="zh-CN" altLang="en-US" dirty="0"/>
          </a:p>
        </p:txBody>
      </p:sp>
      <p:sp>
        <p:nvSpPr>
          <p:cNvPr id="3" name="内容占位符 2"/>
          <p:cNvSpPr>
            <a:spLocks noGrp="1"/>
          </p:cNvSpPr>
          <p:nvPr>
            <p:ph idx="1"/>
          </p:nvPr>
        </p:nvSpPr>
        <p:spPr/>
        <p:txBody>
          <a:bodyPr/>
          <a:lstStyle/>
          <a:p>
            <a:r>
              <a:rPr lang="en-US" dirty="0" smtClean="0"/>
              <a:t>(1)</a:t>
            </a:r>
            <a:r>
              <a:rPr lang="zh-CN" altLang="en-US" dirty="0" smtClean="0"/>
              <a:t>直连路由（</a:t>
            </a:r>
            <a:r>
              <a:rPr lang="en-US" dirty="0" smtClean="0"/>
              <a:t>Direct Route</a:t>
            </a:r>
            <a:r>
              <a:rPr lang="zh-CN" altLang="en-US" dirty="0" smtClean="0"/>
              <a:t>）：直连路由不需要配置，当接口存在</a:t>
            </a:r>
            <a:r>
              <a:rPr lang="en-US" dirty="0" smtClean="0"/>
              <a:t>IP</a:t>
            </a:r>
            <a:r>
              <a:rPr lang="zh-CN" altLang="en-US" dirty="0" smtClean="0"/>
              <a:t>地址并且接口状态正常（</a:t>
            </a:r>
            <a:r>
              <a:rPr lang="en-US" dirty="0" smtClean="0"/>
              <a:t>UP</a:t>
            </a:r>
            <a:r>
              <a:rPr lang="zh-CN" altLang="en-US" dirty="0" smtClean="0"/>
              <a:t>）时，路由进程自动发现本接口所属网段的路由。它的特点是开销小，不需要维护。</a:t>
            </a:r>
          </a:p>
          <a:p>
            <a:r>
              <a:rPr lang="en-US" dirty="0" smtClean="0"/>
              <a:t>(2)</a:t>
            </a:r>
            <a:r>
              <a:rPr lang="zh-CN" altLang="en-US" dirty="0" smtClean="0"/>
              <a:t>静态路由（</a:t>
            </a:r>
            <a:r>
              <a:rPr lang="en-US" dirty="0" smtClean="0"/>
              <a:t>Static Route</a:t>
            </a:r>
            <a:r>
              <a:rPr lang="zh-CN" altLang="en-US" dirty="0" smtClean="0"/>
              <a:t>）：静态路由需网络管理员手动配置。通过配置静态路由，可以建立一个互联互通的网络。它的优点是无开销；缺点是当一个网络故障发生后，静态路由不会自动修正，必须网络管理员手动修改配置。适用于简单拓扑结构的网络。</a:t>
            </a:r>
          </a:p>
          <a:p>
            <a:r>
              <a:rPr lang="en-US" dirty="0" smtClean="0"/>
              <a:t>(3)</a:t>
            </a:r>
            <a:r>
              <a:rPr lang="zh-CN" altLang="en-US" dirty="0" smtClean="0"/>
              <a:t>动态路由（</a:t>
            </a:r>
            <a:r>
              <a:rPr lang="en-US" dirty="0" smtClean="0"/>
              <a:t>Dynamic Route</a:t>
            </a:r>
            <a:r>
              <a:rPr lang="zh-CN" altLang="en-US" dirty="0" smtClean="0"/>
              <a:t>）：动态路由协议（如</a:t>
            </a:r>
            <a:r>
              <a:rPr lang="en-US" dirty="0" smtClean="0"/>
              <a:t>RIP</a:t>
            </a:r>
            <a:r>
              <a:rPr lang="zh-CN" altLang="en-US" dirty="0" smtClean="0"/>
              <a:t>、</a:t>
            </a:r>
            <a:r>
              <a:rPr lang="en-US" dirty="0" smtClean="0"/>
              <a:t>OSPF</a:t>
            </a:r>
            <a:r>
              <a:rPr lang="zh-CN" altLang="en-US" dirty="0" smtClean="0"/>
              <a:t>等）自动发现和修改路由，无需网络管理员介入维护。动态路由协议开销大，配置较复杂。</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5.1.4 </a:t>
            </a:r>
            <a:r>
              <a:rPr lang="zh-CN" altLang="en-US" dirty="0" smtClean="0"/>
              <a:t>路由的优先级</a:t>
            </a:r>
            <a:endParaRPr lang="zh-CN" altLang="en-US" dirty="0"/>
          </a:p>
        </p:txBody>
      </p:sp>
      <p:sp>
        <p:nvSpPr>
          <p:cNvPr id="3" name="内容占位符 2"/>
          <p:cNvSpPr>
            <a:spLocks noGrp="1"/>
          </p:cNvSpPr>
          <p:nvPr>
            <p:ph idx="1"/>
          </p:nvPr>
        </p:nvSpPr>
        <p:spPr/>
        <p:txBody>
          <a:bodyPr/>
          <a:lstStyle/>
          <a:p>
            <a:r>
              <a:rPr lang="zh-CN" altLang="en-US" dirty="0" smtClean="0"/>
              <a:t>路由的优先级（</a:t>
            </a:r>
            <a:r>
              <a:rPr lang="en-US" dirty="0" smtClean="0"/>
              <a:t>Preference</a:t>
            </a:r>
            <a:r>
              <a:rPr lang="zh-CN" altLang="en-US" dirty="0" smtClean="0"/>
              <a:t>）代表了路由协议的可信度。</a:t>
            </a:r>
            <a:endParaRPr lang="en-US" altLang="zh-CN" dirty="0" smtClean="0"/>
          </a:p>
          <a:p>
            <a:r>
              <a:rPr lang="zh-CN" altLang="en-US" dirty="0" smtClean="0"/>
              <a:t>在计算路由信息的时候，不同的路由协议计算出的路径可能不同。也就是说在路由器上到相同目的地址，不同的路由协议（包括静态路由）所生成的路由下一跳地址可能不同。</a:t>
            </a:r>
            <a:endParaRPr lang="en-US" altLang="zh-CN" dirty="0" smtClean="0"/>
          </a:p>
          <a:p>
            <a:r>
              <a:rPr lang="zh-CN" altLang="en-US" dirty="0" smtClean="0"/>
              <a:t>在这种情况下，路由器会选择哪一条路由作为转发报文的依据呢？此时就取决于路由的优先级，具有较高优先级（优先级值越小）的路由协议发现的路由将成为最优路由，并且被加入到</a:t>
            </a:r>
            <a:r>
              <a:rPr lang="en-US" dirty="0" smtClean="0"/>
              <a:t>IP</a:t>
            </a:r>
            <a:r>
              <a:rPr lang="zh-CN" altLang="en-US" dirty="0" smtClean="0"/>
              <a:t>路由表中。</a:t>
            </a:r>
            <a:endParaRPr lang="zh-CN" altLang="en-US" dirty="0"/>
          </a:p>
        </p:txBody>
      </p:sp>
    </p:spTree>
  </p:cSld>
  <p:clrMapOvr>
    <a:masterClrMapping/>
  </p:clrMapOvr>
</p:sld>
</file>

<file path=ppt/theme/theme1.xml><?xml version="1.0" encoding="utf-8"?>
<a:theme xmlns:a="http://schemas.openxmlformats.org/drawingml/2006/main" name="Office 主题​​">
  <a:themeElements>
    <a:clrScheme name="大数据平台构建">
      <a:dk1>
        <a:sysClr val="windowText" lastClr="000000"/>
      </a:dk1>
      <a:lt1>
        <a:sysClr val="window" lastClr="FFFFFF"/>
      </a:lt1>
      <a:dk2>
        <a:srgbClr val="44546A"/>
      </a:dk2>
      <a:lt2>
        <a:srgbClr val="E7E6E6"/>
      </a:lt2>
      <a:accent1>
        <a:srgbClr val="0066E3"/>
      </a:accent1>
      <a:accent2>
        <a:srgbClr val="29A9FF"/>
      </a:accent2>
      <a:accent3>
        <a:srgbClr val="298DFE"/>
      </a:accent3>
      <a:accent4>
        <a:srgbClr val="0C336F"/>
      </a:accent4>
      <a:accent5>
        <a:srgbClr val="7F7F7F"/>
      </a:accent5>
      <a:accent6>
        <a:srgbClr val="595959"/>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TotalTime>
  <Words>5567</Words>
  <Application>Microsoft Office PowerPoint</Application>
  <PresentationFormat>自定义</PresentationFormat>
  <Paragraphs>303</Paragraphs>
  <Slides>76</Slides>
  <Notes>0</Notes>
  <HiddenSlides>0</HiddenSlides>
  <MMClips>0</MMClips>
  <ScaleCrop>false</ScaleCrop>
  <HeadingPairs>
    <vt:vector size="4" baseType="variant">
      <vt:variant>
        <vt:lpstr>主题</vt:lpstr>
      </vt:variant>
      <vt:variant>
        <vt:i4>1</vt:i4>
      </vt:variant>
      <vt:variant>
        <vt:lpstr>幻灯片标题</vt:lpstr>
      </vt:variant>
      <vt:variant>
        <vt:i4>76</vt:i4>
      </vt:variant>
    </vt:vector>
  </HeadingPairs>
  <TitlesOfParts>
    <vt:vector size="77" baseType="lpstr">
      <vt:lpstr>Office 主题​​</vt:lpstr>
      <vt:lpstr>幻灯片 1</vt:lpstr>
      <vt:lpstr>知识结构</vt:lpstr>
      <vt:lpstr>幻灯片 3</vt:lpstr>
      <vt:lpstr>5.1.1 路由的基本概念</vt:lpstr>
      <vt:lpstr>5.1.2 路由表</vt:lpstr>
      <vt:lpstr>幻灯片 6</vt:lpstr>
      <vt:lpstr>幻灯片 7</vt:lpstr>
      <vt:lpstr>5.1.3 路由信息的来源</vt:lpstr>
      <vt:lpstr>5.1.4 路由的优先级</vt:lpstr>
      <vt:lpstr>幻灯片 10</vt:lpstr>
      <vt:lpstr>5.1.5 路由的开销</vt:lpstr>
      <vt:lpstr>幻灯片 12</vt:lpstr>
      <vt:lpstr>5.2.1 静态路由的概述 </vt:lpstr>
      <vt:lpstr>5.2.2 静态路由和默认路由的配置方法</vt:lpstr>
      <vt:lpstr>幻灯片 15</vt:lpstr>
      <vt:lpstr>幻灯片 16</vt:lpstr>
      <vt:lpstr>幻灯片 17</vt:lpstr>
      <vt:lpstr>幻灯片 18</vt:lpstr>
      <vt:lpstr>幻灯片 19</vt:lpstr>
      <vt:lpstr>幻灯片 20</vt:lpstr>
      <vt:lpstr>幻灯片 21</vt:lpstr>
      <vt:lpstr>幻灯片 22</vt:lpstr>
      <vt:lpstr>幻灯片 23</vt:lpstr>
      <vt:lpstr>5.2.3 静态路由配置案例</vt:lpstr>
      <vt:lpstr>幻灯片 25</vt:lpstr>
      <vt:lpstr>幻灯片 26</vt:lpstr>
      <vt:lpstr>5.2.4 浮动静态路由和负载均衡</vt:lpstr>
      <vt:lpstr>幻灯片 28</vt:lpstr>
      <vt:lpstr>幻灯片 29</vt:lpstr>
      <vt:lpstr>幻灯片 30</vt:lpstr>
      <vt:lpstr>幻灯片 31</vt:lpstr>
      <vt:lpstr>幻灯片 32</vt:lpstr>
      <vt:lpstr>幻灯片 33</vt:lpstr>
      <vt:lpstr>5.3.1 距离矢量路由协议</vt:lpstr>
      <vt:lpstr>幻灯片 35</vt:lpstr>
      <vt:lpstr>5.3.2 链路状态路由协议 </vt:lpstr>
      <vt:lpstr>幻灯片 37</vt:lpstr>
      <vt:lpstr>幻灯片 38</vt:lpstr>
      <vt:lpstr>幻灯片 39</vt:lpstr>
      <vt:lpstr>5.4.1 RIP路由协议工作原理</vt:lpstr>
      <vt:lpstr>幻灯片 41</vt:lpstr>
      <vt:lpstr>幻灯片 42</vt:lpstr>
      <vt:lpstr>幻灯片 43</vt:lpstr>
      <vt:lpstr>幻灯片 44</vt:lpstr>
      <vt:lpstr>5.4.2 RIP路由环路避免</vt:lpstr>
      <vt:lpstr>（1）定义最大跳数</vt:lpstr>
      <vt:lpstr>（2）水平分割</vt:lpstr>
      <vt:lpstr>（3）毒性逆转</vt:lpstr>
      <vt:lpstr>（4）触发更新</vt:lpstr>
      <vt:lpstr>（5）毒性路由</vt:lpstr>
      <vt:lpstr>5.4.3 RIP的缺陷</vt:lpstr>
      <vt:lpstr>幻灯片 52</vt:lpstr>
      <vt:lpstr>5.4.4 RIPv2的配置和实施</vt:lpstr>
      <vt:lpstr>幻灯片 54</vt:lpstr>
      <vt:lpstr>幻灯片 55</vt:lpstr>
      <vt:lpstr>幻灯片 56</vt:lpstr>
      <vt:lpstr>幻灯片 57</vt:lpstr>
      <vt:lpstr>幻灯片 58</vt:lpstr>
      <vt:lpstr>5.5.1 OSPF的一些重要概念</vt:lpstr>
      <vt:lpstr>幻灯片 60</vt:lpstr>
      <vt:lpstr>幻灯片 61</vt:lpstr>
      <vt:lpstr>幻灯片 62</vt:lpstr>
      <vt:lpstr>幻灯片 63</vt:lpstr>
      <vt:lpstr>DR与BDR的选举规则如下： </vt:lpstr>
      <vt:lpstr>幻灯片 65</vt:lpstr>
      <vt:lpstr>幻灯片 66</vt:lpstr>
      <vt:lpstr>幻灯片 67</vt:lpstr>
      <vt:lpstr>9、OSPF工作过程</vt:lpstr>
      <vt:lpstr>5.5.2 OSPF的LSA类型</vt:lpstr>
      <vt:lpstr>5.5.3 OSPF的配置和实施</vt:lpstr>
      <vt:lpstr>幻灯片 71</vt:lpstr>
      <vt:lpstr>任务一：静态路由协议的配置</vt:lpstr>
      <vt:lpstr>任务二：RIPv2的基本配置</vt:lpstr>
      <vt:lpstr>任务三：OSPF单区域的配置</vt:lpstr>
      <vt:lpstr>任务四：OSPF多区域的配置</vt:lpstr>
      <vt:lpstr>幻灯片 76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et_qing</dc:creator>
  <cp:lastModifiedBy>jszx</cp:lastModifiedBy>
  <cp:revision>46</cp:revision>
  <dcterms:created xsi:type="dcterms:W3CDTF">2018-03-26T08:05:00Z</dcterms:created>
  <dcterms:modified xsi:type="dcterms:W3CDTF">2022-07-26T01:51:59Z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2052-11.1.0.10228</vt:lpwstr>
  </property>
</Properties>
</file>